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57" r:id="rId6"/>
    <p:sldId id="258" r:id="rId7"/>
    <p:sldId id="294" r:id="rId8"/>
    <p:sldId id="259" r:id="rId9"/>
    <p:sldId id="291" r:id="rId10"/>
    <p:sldId id="260" r:id="rId11"/>
    <p:sldId id="261" r:id="rId12"/>
    <p:sldId id="262" r:id="rId13"/>
    <p:sldId id="263" r:id="rId14"/>
    <p:sldId id="264" r:id="rId15"/>
    <p:sldId id="295" r:id="rId16"/>
    <p:sldId id="265" r:id="rId17"/>
    <p:sldId id="266" r:id="rId18"/>
    <p:sldId id="267" r:id="rId19"/>
    <p:sldId id="268" r:id="rId20"/>
    <p:sldId id="269" r:id="rId21"/>
    <p:sldId id="270" r:id="rId22"/>
    <p:sldId id="271" r:id="rId23"/>
    <p:sldId id="272" r:id="rId24"/>
    <p:sldId id="273" r:id="rId25"/>
    <p:sldId id="274" r:id="rId26"/>
    <p:sldId id="279" r:id="rId27"/>
    <p:sldId id="280" r:id="rId28"/>
    <p:sldId id="281" r:id="rId29"/>
    <p:sldId id="282" r:id="rId30"/>
    <p:sldId id="283" r:id="rId31"/>
    <p:sldId id="284" r:id="rId32"/>
    <p:sldId id="296" r:id="rId33"/>
    <p:sldId id="293" r:id="rId34"/>
    <p:sldId id="297" r:id="rId35"/>
    <p:sldId id="286" r:id="rId36"/>
    <p:sldId id="287" r:id="rId37"/>
  </p:sldIdLst>
  <p:sldSz cx="6858000" cy="9906000" type="A4"/>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6161"/>
    <a:srgbClr val="8FAADC"/>
    <a:srgbClr val="C7A1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A3B9A-F8D2-3B85-79EC-D3276AFDFE47}" v="26" dt="2023-03-08T10:22:27.984"/>
    <p1510:client id="{81763AF8-68F8-8139-A6FA-78609D1F2623}" v="756" dt="2023-02-22T17:27:24.054"/>
    <p1510:client id="{D02657C2-560C-D6DF-C152-E1D97F609DE4}" v="116" dt="2023-03-06T16:53:18.759"/>
    <p1510:client id="{D2DCF46A-1570-486E-B08E-28CCB89E5E52}" v="171" dt="2023-03-06T17:10:26.713"/>
    <p1510:client id="{F41EAC50-2DDF-11DD-7690-79603F672AFD}" v="967" dt="2023-02-23T14:03:55.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Calland" userId="1c067a39-a9f3-44bc-8ca7-c88c425271cd" providerId="ADAL" clId="{8BA8ECE8-8276-4FBB-8D83-D02E9383D59F}"/>
    <pc:docChg chg="custSel modSld sldOrd">
      <pc:chgData name="Mark Calland" userId="1c067a39-a9f3-44bc-8ca7-c88c425271cd" providerId="ADAL" clId="{8BA8ECE8-8276-4FBB-8D83-D02E9383D59F}" dt="2023-02-23T15:14:50.805" v="316" actId="20577"/>
      <pc:docMkLst>
        <pc:docMk/>
      </pc:docMkLst>
      <pc:sldChg chg="modSp">
        <pc:chgData name="Mark Calland" userId="1c067a39-a9f3-44bc-8ca7-c88c425271cd" providerId="ADAL" clId="{8BA8ECE8-8276-4FBB-8D83-D02E9383D59F}" dt="2023-02-13T12:11:39.428" v="272" actId="113"/>
        <pc:sldMkLst>
          <pc:docMk/>
          <pc:sldMk cId="22352503" sldId="260"/>
        </pc:sldMkLst>
        <pc:spChg chg="mod">
          <ac:chgData name="Mark Calland" userId="1c067a39-a9f3-44bc-8ca7-c88c425271cd" providerId="ADAL" clId="{8BA8ECE8-8276-4FBB-8D83-D02E9383D59F}" dt="2023-02-13T12:11:26.088" v="271" actId="20577"/>
          <ac:spMkLst>
            <pc:docMk/>
            <pc:sldMk cId="22352503" sldId="260"/>
            <ac:spMk id="12" creationId="{CE0D6F18-B10E-4A4C-B5DE-FE87DF9CB2DB}"/>
          </ac:spMkLst>
        </pc:spChg>
        <pc:spChg chg="mod">
          <ac:chgData name="Mark Calland" userId="1c067a39-a9f3-44bc-8ca7-c88c425271cd" providerId="ADAL" clId="{8BA8ECE8-8276-4FBB-8D83-D02E9383D59F}" dt="2023-02-13T12:11:39.428" v="272" actId="113"/>
          <ac:spMkLst>
            <pc:docMk/>
            <pc:sldMk cId="22352503" sldId="260"/>
            <ac:spMk id="13" creationId="{41C449B9-29E1-40DA-BC17-3C891C4D4554}"/>
          </ac:spMkLst>
        </pc:spChg>
      </pc:sldChg>
      <pc:sldChg chg="ord">
        <pc:chgData name="Mark Calland" userId="1c067a39-a9f3-44bc-8ca7-c88c425271cd" providerId="ADAL" clId="{8BA8ECE8-8276-4FBB-8D83-D02E9383D59F}" dt="2023-02-13T12:03:41.100" v="0"/>
        <pc:sldMkLst>
          <pc:docMk/>
          <pc:sldMk cId="3480117678" sldId="268"/>
        </pc:sldMkLst>
      </pc:sldChg>
      <pc:sldChg chg="modSp">
        <pc:chgData name="Mark Calland" userId="1c067a39-a9f3-44bc-8ca7-c88c425271cd" providerId="ADAL" clId="{8BA8ECE8-8276-4FBB-8D83-D02E9383D59F}" dt="2023-02-23T15:14:50.805" v="316" actId="20577"/>
        <pc:sldMkLst>
          <pc:docMk/>
          <pc:sldMk cId="894206050" sldId="269"/>
        </pc:sldMkLst>
        <pc:spChg chg="mod">
          <ac:chgData name="Mark Calland" userId="1c067a39-a9f3-44bc-8ca7-c88c425271cd" providerId="ADAL" clId="{8BA8ECE8-8276-4FBB-8D83-D02E9383D59F}" dt="2023-02-23T15:14:50.805" v="316" actId="20577"/>
          <ac:spMkLst>
            <pc:docMk/>
            <pc:sldMk cId="894206050" sldId="269"/>
            <ac:spMk id="3" creationId="{3F0F0939-9693-4A19-A0F2-135B1A5915A0}"/>
          </ac:spMkLst>
        </pc:spChg>
      </pc:sldChg>
    </pc:docChg>
  </pc:docChgLst>
  <pc:docChgLst>
    <pc:chgData name="Georgette Newcombe" userId="S::georgette.newcombe@elcbristol.co.uk::636ed103-755e-4c7d-b64c-434c22f3d2a9" providerId="AD" clId="Web-{423A3B9A-F8D2-3B85-79EC-D3276AFDFE47}"/>
    <pc:docChg chg="modSld">
      <pc:chgData name="Georgette Newcombe" userId="S::georgette.newcombe@elcbristol.co.uk::636ed103-755e-4c7d-b64c-434c22f3d2a9" providerId="AD" clId="Web-{423A3B9A-F8D2-3B85-79EC-D3276AFDFE47}" dt="2023-03-08T10:22:21.297" v="11" actId="20577"/>
      <pc:docMkLst>
        <pc:docMk/>
      </pc:docMkLst>
      <pc:sldChg chg="modSp">
        <pc:chgData name="Georgette Newcombe" userId="S::georgette.newcombe@elcbristol.co.uk::636ed103-755e-4c7d-b64c-434c22f3d2a9" providerId="AD" clId="Web-{423A3B9A-F8D2-3B85-79EC-D3276AFDFE47}" dt="2023-03-08T10:22:21.297" v="11" actId="20577"/>
        <pc:sldMkLst>
          <pc:docMk/>
          <pc:sldMk cId="222554647" sldId="287"/>
        </pc:sldMkLst>
        <pc:spChg chg="mod">
          <ac:chgData name="Georgette Newcombe" userId="S::georgette.newcombe@elcbristol.co.uk::636ed103-755e-4c7d-b64c-434c22f3d2a9" providerId="AD" clId="Web-{423A3B9A-F8D2-3B85-79EC-D3276AFDFE47}" dt="2023-03-08T10:22:21.297" v="11" actId="20577"/>
          <ac:spMkLst>
            <pc:docMk/>
            <pc:sldMk cId="222554647" sldId="287"/>
            <ac:spMk id="20" creationId="{B1AE737A-14B2-4801-B877-20973DC03C85}"/>
          </ac:spMkLst>
        </pc:spChg>
      </pc:sldChg>
    </pc:docChg>
  </pc:docChgLst>
  <pc:docChgLst>
    <pc:chgData name="Georgette Newcombe" userId="S::georgette.newcombe@elcbristol.co.uk::636ed103-755e-4c7d-b64c-434c22f3d2a9" providerId="AD" clId="Web-{F41EAC50-2DDF-11DD-7690-79603F672AFD}"/>
    <pc:docChg chg="modSld">
      <pc:chgData name="Georgette Newcombe" userId="S::georgette.newcombe@elcbristol.co.uk::636ed103-755e-4c7d-b64c-434c22f3d2a9" providerId="AD" clId="Web-{F41EAC50-2DDF-11DD-7690-79603F672AFD}" dt="2023-02-23T14:03:55.549" v="536" actId="20577"/>
      <pc:docMkLst>
        <pc:docMk/>
      </pc:docMkLst>
      <pc:sldChg chg="modSp">
        <pc:chgData name="Georgette Newcombe" userId="S::georgette.newcombe@elcbristol.co.uk::636ed103-755e-4c7d-b64c-434c22f3d2a9" providerId="AD" clId="Web-{F41EAC50-2DDF-11DD-7690-79603F672AFD}" dt="2023-02-23T14:03:55.549" v="536" actId="20577"/>
        <pc:sldMkLst>
          <pc:docMk/>
          <pc:sldMk cId="4022711199" sldId="256"/>
        </pc:sldMkLst>
        <pc:spChg chg="mod">
          <ac:chgData name="Georgette Newcombe" userId="S::georgette.newcombe@elcbristol.co.uk::636ed103-755e-4c7d-b64c-434c22f3d2a9" providerId="AD" clId="Web-{F41EAC50-2DDF-11DD-7690-79603F672AFD}" dt="2023-02-23T14:03:50.955" v="533" actId="20577"/>
          <ac:spMkLst>
            <pc:docMk/>
            <pc:sldMk cId="4022711199" sldId="256"/>
            <ac:spMk id="6" creationId="{0FB3CF16-BB12-4C6E-9D68-0EAD8441DD58}"/>
          </ac:spMkLst>
        </pc:spChg>
        <pc:spChg chg="mod">
          <ac:chgData name="Georgette Newcombe" userId="S::georgette.newcombe@elcbristol.co.uk::636ed103-755e-4c7d-b64c-434c22f3d2a9" providerId="AD" clId="Web-{F41EAC50-2DDF-11DD-7690-79603F672AFD}" dt="2023-02-23T14:03:55.549" v="536" actId="20577"/>
          <ac:spMkLst>
            <pc:docMk/>
            <pc:sldMk cId="4022711199" sldId="256"/>
            <ac:spMk id="24" creationId="{0D0B706C-873E-4D94-9151-90FB89C3F9B2}"/>
          </ac:spMkLst>
        </pc:spChg>
      </pc:sldChg>
      <pc:sldChg chg="addSp delSp modSp">
        <pc:chgData name="Georgette Newcombe" userId="S::georgette.newcombe@elcbristol.co.uk::636ed103-755e-4c7d-b64c-434c22f3d2a9" providerId="AD" clId="Web-{F41EAC50-2DDF-11DD-7690-79603F672AFD}" dt="2023-02-23T13:41:58.027" v="511" actId="1076"/>
        <pc:sldMkLst>
          <pc:docMk/>
          <pc:sldMk cId="1767661281" sldId="297"/>
        </pc:sldMkLst>
        <pc:spChg chg="add mod">
          <ac:chgData name="Georgette Newcombe" userId="S::georgette.newcombe@elcbristol.co.uk::636ed103-755e-4c7d-b64c-434c22f3d2a9" providerId="AD" clId="Web-{F41EAC50-2DDF-11DD-7690-79603F672AFD}" dt="2023-02-23T13:34:27.823" v="271" actId="1076"/>
          <ac:spMkLst>
            <pc:docMk/>
            <pc:sldMk cId="1767661281" sldId="297"/>
            <ac:spMk id="3" creationId="{02D84373-DCE6-2FCE-575B-91CC4EAE548E}"/>
          </ac:spMkLst>
        </pc:spChg>
        <pc:spChg chg="add del mod">
          <ac:chgData name="Georgette Newcombe" userId="S::georgette.newcombe@elcbristol.co.uk::636ed103-755e-4c7d-b64c-434c22f3d2a9" providerId="AD" clId="Web-{F41EAC50-2DDF-11DD-7690-79603F672AFD}" dt="2023-02-23T13:41:34.635" v="507"/>
          <ac:spMkLst>
            <pc:docMk/>
            <pc:sldMk cId="1767661281" sldId="297"/>
            <ac:spMk id="4" creationId="{53002E79-B2C9-3268-F8D5-0C7845977AE2}"/>
          </ac:spMkLst>
        </pc:spChg>
        <pc:spChg chg="add del mod">
          <ac:chgData name="Georgette Newcombe" userId="S::georgette.newcombe@elcbristol.co.uk::636ed103-755e-4c7d-b64c-434c22f3d2a9" providerId="AD" clId="Web-{F41EAC50-2DDF-11DD-7690-79603F672AFD}" dt="2023-02-23T13:41:33.197" v="506"/>
          <ac:spMkLst>
            <pc:docMk/>
            <pc:sldMk cId="1767661281" sldId="297"/>
            <ac:spMk id="5" creationId="{24B03E88-DDBF-99C7-A8E6-AFEF844F90B6}"/>
          </ac:spMkLst>
        </pc:spChg>
        <pc:spChg chg="mod">
          <ac:chgData name="Georgette Newcombe" userId="S::georgette.newcombe@elcbristol.co.uk::636ed103-755e-4c7d-b64c-434c22f3d2a9" providerId="AD" clId="Web-{F41EAC50-2DDF-11DD-7690-79603F672AFD}" dt="2023-02-23T13:41:58.027" v="511" actId="1076"/>
          <ac:spMkLst>
            <pc:docMk/>
            <pc:sldMk cId="1767661281" sldId="297"/>
            <ac:spMk id="7" creationId="{54B36B52-0BAD-EC97-D098-1F375936C001}"/>
          </ac:spMkLst>
        </pc:spChg>
        <pc:spChg chg="mod">
          <ac:chgData name="Georgette Newcombe" userId="S::georgette.newcombe@elcbristol.co.uk::636ed103-755e-4c7d-b64c-434c22f3d2a9" providerId="AD" clId="Web-{F41EAC50-2DDF-11DD-7690-79603F672AFD}" dt="2023-02-23T13:41:53.667" v="510" actId="1076"/>
          <ac:spMkLst>
            <pc:docMk/>
            <pc:sldMk cId="1767661281" sldId="297"/>
            <ac:spMk id="10" creationId="{FAF9D089-7A39-9E0F-7300-7C262D86DF6D}"/>
          </ac:spMkLst>
        </pc:spChg>
        <pc:spChg chg="mod">
          <ac:chgData name="Georgette Newcombe" userId="S::georgette.newcombe@elcbristol.co.uk::636ed103-755e-4c7d-b64c-434c22f3d2a9" providerId="AD" clId="Web-{F41EAC50-2DDF-11DD-7690-79603F672AFD}" dt="2023-02-23T13:41:50.292" v="509" actId="1076"/>
          <ac:spMkLst>
            <pc:docMk/>
            <pc:sldMk cId="1767661281" sldId="297"/>
            <ac:spMk id="11" creationId="{8631E752-C77E-324D-A95E-EE6445145A80}"/>
          </ac:spMkLst>
        </pc:spChg>
        <pc:spChg chg="mod">
          <ac:chgData name="Georgette Newcombe" userId="S::georgette.newcombe@elcbristol.co.uk::636ed103-755e-4c7d-b64c-434c22f3d2a9" providerId="AD" clId="Web-{F41EAC50-2DDF-11DD-7690-79603F672AFD}" dt="2023-02-23T13:41:46.307" v="508" actId="1076"/>
          <ac:spMkLst>
            <pc:docMk/>
            <pc:sldMk cId="1767661281" sldId="297"/>
            <ac:spMk id="13" creationId="{420D92DC-4193-F5CF-B939-EF1C7F743D80}"/>
          </ac:spMkLst>
        </pc:spChg>
        <pc:spChg chg="mod">
          <ac:chgData name="Georgette Newcombe" userId="S::georgette.newcombe@elcbristol.co.uk::636ed103-755e-4c7d-b64c-434c22f3d2a9" providerId="AD" clId="Web-{F41EAC50-2DDF-11DD-7690-79603F672AFD}" dt="2023-02-23T13:36:46.848" v="291" actId="1076"/>
          <ac:spMkLst>
            <pc:docMk/>
            <pc:sldMk cId="1767661281" sldId="297"/>
            <ac:spMk id="16" creationId="{0CE2E3A2-A2F5-443E-F18E-C267936225D2}"/>
          </ac:spMkLst>
        </pc:spChg>
        <pc:spChg chg="mod">
          <ac:chgData name="Georgette Newcombe" userId="S::georgette.newcombe@elcbristol.co.uk::636ed103-755e-4c7d-b64c-434c22f3d2a9" providerId="AD" clId="Web-{F41EAC50-2DDF-11DD-7690-79603F672AFD}" dt="2023-02-23T13:29:58.663" v="51" actId="14100"/>
          <ac:spMkLst>
            <pc:docMk/>
            <pc:sldMk cId="1767661281" sldId="297"/>
            <ac:spMk id="17" creationId="{DED424EB-779F-BE67-15D4-9F8176447CA6}"/>
          </ac:spMkLst>
        </pc:spChg>
        <pc:spChg chg="mod">
          <ac:chgData name="Georgette Newcombe" userId="S::georgette.newcombe@elcbristol.co.uk::636ed103-755e-4c7d-b64c-434c22f3d2a9" providerId="AD" clId="Web-{F41EAC50-2DDF-11DD-7690-79603F672AFD}" dt="2023-02-23T13:34:43.871" v="273" actId="1076"/>
          <ac:spMkLst>
            <pc:docMk/>
            <pc:sldMk cId="1767661281" sldId="297"/>
            <ac:spMk id="21" creationId="{11F61DD6-655E-D9E9-847C-1A10CF047CA2}"/>
          </ac:spMkLst>
        </pc:spChg>
        <pc:spChg chg="mod">
          <ac:chgData name="Georgette Newcombe" userId="S::georgette.newcombe@elcbristol.co.uk::636ed103-755e-4c7d-b64c-434c22f3d2a9" providerId="AD" clId="Web-{F41EAC50-2DDF-11DD-7690-79603F672AFD}" dt="2023-02-23T13:36:49.614" v="292" actId="1076"/>
          <ac:spMkLst>
            <pc:docMk/>
            <pc:sldMk cId="1767661281" sldId="297"/>
            <ac:spMk id="22" creationId="{5BDD62F5-6247-9254-516E-0411322D71A2}"/>
          </ac:spMkLst>
        </pc:spChg>
        <pc:spChg chg="mod">
          <ac:chgData name="Georgette Newcombe" userId="S::georgette.newcombe@elcbristol.co.uk::636ed103-755e-4c7d-b64c-434c22f3d2a9" providerId="AD" clId="Web-{F41EAC50-2DDF-11DD-7690-79603F672AFD}" dt="2023-02-23T13:29:45.115" v="48" actId="1076"/>
          <ac:spMkLst>
            <pc:docMk/>
            <pc:sldMk cId="1767661281" sldId="297"/>
            <ac:spMk id="24" creationId="{01B3A9E0-4ABC-5B24-E218-ADA276093C2A}"/>
          </ac:spMkLst>
        </pc:spChg>
        <pc:spChg chg="mod">
          <ac:chgData name="Georgette Newcombe" userId="S::georgette.newcombe@elcbristol.co.uk::636ed103-755e-4c7d-b64c-434c22f3d2a9" providerId="AD" clId="Web-{F41EAC50-2DDF-11DD-7690-79603F672AFD}" dt="2023-02-23T13:29:04.409" v="43" actId="1076"/>
          <ac:spMkLst>
            <pc:docMk/>
            <pc:sldMk cId="1767661281" sldId="297"/>
            <ac:spMk id="25" creationId="{D7F03D07-2FF8-53D0-0FB0-BF1C3121B651}"/>
          </ac:spMkLst>
        </pc:spChg>
        <pc:spChg chg="mod">
          <ac:chgData name="Georgette Newcombe" userId="S::georgette.newcombe@elcbristol.co.uk::636ed103-755e-4c7d-b64c-434c22f3d2a9" providerId="AD" clId="Web-{F41EAC50-2DDF-11DD-7690-79603F672AFD}" dt="2023-02-23T13:31:57.562" v="83" actId="1076"/>
          <ac:spMkLst>
            <pc:docMk/>
            <pc:sldMk cId="1767661281" sldId="297"/>
            <ac:spMk id="27" creationId="{FDD70D7B-A05F-45D6-30EE-7CC78968ED87}"/>
          </ac:spMkLst>
        </pc:spChg>
        <pc:spChg chg="del mod">
          <ac:chgData name="Georgette Newcombe" userId="S::georgette.newcombe@elcbristol.co.uk::636ed103-755e-4c7d-b64c-434c22f3d2a9" providerId="AD" clId="Web-{F41EAC50-2DDF-11DD-7690-79603F672AFD}" dt="2023-02-23T13:34:33.589" v="272"/>
          <ac:spMkLst>
            <pc:docMk/>
            <pc:sldMk cId="1767661281" sldId="297"/>
            <ac:spMk id="28" creationId="{8956459A-7498-94A6-15D8-E9CAA7E57870}"/>
          </ac:spMkLst>
        </pc:spChg>
      </pc:sldChg>
    </pc:docChg>
  </pc:docChgLst>
  <pc:docChgLst>
    <pc:chgData name="Georgette Newcombe" userId="S::georgette.newcombe@elcbristol.co.uk::636ed103-755e-4c7d-b64c-434c22f3d2a9" providerId="AD" clId="Web-{D2DCF46A-1570-486E-B08E-28CCB89E5E52}"/>
    <pc:docChg chg="modSld">
      <pc:chgData name="Georgette Newcombe" userId="S::georgette.newcombe@elcbristol.co.uk::636ed103-755e-4c7d-b64c-434c22f3d2a9" providerId="AD" clId="Web-{D2DCF46A-1570-486E-B08E-28CCB89E5E52}" dt="2023-03-06T17:10:25.010" v="101" actId="20577"/>
      <pc:docMkLst>
        <pc:docMk/>
      </pc:docMkLst>
      <pc:sldChg chg="modSp">
        <pc:chgData name="Georgette Newcombe" userId="S::georgette.newcombe@elcbristol.co.uk::636ed103-755e-4c7d-b64c-434c22f3d2a9" providerId="AD" clId="Web-{D2DCF46A-1570-486E-B08E-28CCB89E5E52}" dt="2023-03-06T17:07:09.730" v="48" actId="20577"/>
        <pc:sldMkLst>
          <pc:docMk/>
          <pc:sldMk cId="2861995434" sldId="274"/>
        </pc:sldMkLst>
        <pc:spChg chg="mod">
          <ac:chgData name="Georgette Newcombe" userId="S::georgette.newcombe@elcbristol.co.uk::636ed103-755e-4c7d-b64c-434c22f3d2a9" providerId="AD" clId="Web-{D2DCF46A-1570-486E-B08E-28CCB89E5E52}" dt="2023-03-06T17:03:27.620" v="31" actId="1076"/>
          <ac:spMkLst>
            <pc:docMk/>
            <pc:sldMk cId="2861995434" sldId="274"/>
            <ac:spMk id="14" creationId="{D8C1FAC6-5A5A-4ECB-BD18-565DE01F05D4}"/>
          </ac:spMkLst>
        </pc:spChg>
        <pc:spChg chg="mod">
          <ac:chgData name="Georgette Newcombe" userId="S::georgette.newcombe@elcbristol.co.uk::636ed103-755e-4c7d-b64c-434c22f3d2a9" providerId="AD" clId="Web-{D2DCF46A-1570-486E-B08E-28CCB89E5E52}" dt="2023-03-06T17:02:40.039" v="18" actId="1076"/>
          <ac:spMkLst>
            <pc:docMk/>
            <pc:sldMk cId="2861995434" sldId="274"/>
            <ac:spMk id="24" creationId="{2A8B25D7-8522-4F1F-AD8A-7DEB5586292D}"/>
          </ac:spMkLst>
        </pc:spChg>
        <pc:spChg chg="mod">
          <ac:chgData name="Georgette Newcombe" userId="S::georgette.newcombe@elcbristol.co.uk::636ed103-755e-4c7d-b64c-434c22f3d2a9" providerId="AD" clId="Web-{D2DCF46A-1570-486E-B08E-28CCB89E5E52}" dt="2023-03-06T17:03:22.214" v="30" actId="14100"/>
          <ac:spMkLst>
            <pc:docMk/>
            <pc:sldMk cId="2861995434" sldId="274"/>
            <ac:spMk id="33" creationId="{AEB21EFD-70CA-4109-8E18-441A8309F274}"/>
          </ac:spMkLst>
        </pc:spChg>
        <pc:spChg chg="mod">
          <ac:chgData name="Georgette Newcombe" userId="S::georgette.newcombe@elcbristol.co.uk::636ed103-755e-4c7d-b64c-434c22f3d2a9" providerId="AD" clId="Web-{D2DCF46A-1570-486E-B08E-28CCB89E5E52}" dt="2023-03-06T17:02:42.914" v="19" actId="14100"/>
          <ac:spMkLst>
            <pc:docMk/>
            <pc:sldMk cId="2861995434" sldId="274"/>
            <ac:spMk id="34" creationId="{64FFD465-7E37-4606-984A-EE86487A4FE6}"/>
          </ac:spMkLst>
        </pc:spChg>
        <pc:spChg chg="mod">
          <ac:chgData name="Georgette Newcombe" userId="S::georgette.newcombe@elcbristol.co.uk::636ed103-755e-4c7d-b64c-434c22f3d2a9" providerId="AD" clId="Web-{D2DCF46A-1570-486E-B08E-28CCB89E5E52}" dt="2023-03-06T17:07:09.730" v="48" actId="20577"/>
          <ac:spMkLst>
            <pc:docMk/>
            <pc:sldMk cId="2861995434" sldId="274"/>
            <ac:spMk id="35" creationId="{C7CFA1DD-551E-4E93-9616-2B681FF67AF4}"/>
          </ac:spMkLst>
        </pc:spChg>
        <pc:spChg chg="mod">
          <ac:chgData name="Georgette Newcombe" userId="S::georgette.newcombe@elcbristol.co.uk::636ed103-755e-4c7d-b64c-434c22f3d2a9" providerId="AD" clId="Web-{D2DCF46A-1570-486E-B08E-28CCB89E5E52}" dt="2023-03-06T17:03:41.231" v="33" actId="14100"/>
          <ac:spMkLst>
            <pc:docMk/>
            <pc:sldMk cId="2861995434" sldId="274"/>
            <ac:spMk id="36" creationId="{7C64C073-12E5-4E44-A310-7293ABAF841C}"/>
          </ac:spMkLst>
        </pc:spChg>
        <pc:spChg chg="mod">
          <ac:chgData name="Georgette Newcombe" userId="S::georgette.newcombe@elcbristol.co.uk::636ed103-755e-4c7d-b64c-434c22f3d2a9" providerId="AD" clId="Web-{D2DCF46A-1570-486E-B08E-28CCB89E5E52}" dt="2023-03-06T17:02:55.009" v="24" actId="1076"/>
          <ac:spMkLst>
            <pc:docMk/>
            <pc:sldMk cId="2861995434" sldId="274"/>
            <ac:spMk id="40" creationId="{D93AD8F5-F618-4DB1-ABA7-A72C65761844}"/>
          </ac:spMkLst>
        </pc:spChg>
        <pc:spChg chg="mod">
          <ac:chgData name="Georgette Newcombe" userId="S::georgette.newcombe@elcbristol.co.uk::636ed103-755e-4c7d-b64c-434c22f3d2a9" providerId="AD" clId="Web-{D2DCF46A-1570-486E-B08E-28CCB89E5E52}" dt="2023-03-06T17:02:52.618" v="23" actId="14100"/>
          <ac:spMkLst>
            <pc:docMk/>
            <pc:sldMk cId="2861995434" sldId="274"/>
            <ac:spMk id="41" creationId="{5D51E0A8-C12F-40EA-B902-15F8E5802771}"/>
          </ac:spMkLst>
        </pc:spChg>
      </pc:sldChg>
      <pc:sldChg chg="modSp">
        <pc:chgData name="Georgette Newcombe" userId="S::georgette.newcombe@elcbristol.co.uk::636ed103-755e-4c7d-b64c-434c22f3d2a9" providerId="AD" clId="Web-{D2DCF46A-1570-486E-B08E-28CCB89E5E52}" dt="2023-03-06T17:09:41.522" v="82" actId="20577"/>
        <pc:sldMkLst>
          <pc:docMk/>
          <pc:sldMk cId="1290653031" sldId="284"/>
        </pc:sldMkLst>
        <pc:spChg chg="mod">
          <ac:chgData name="Georgette Newcombe" userId="S::georgette.newcombe@elcbristol.co.uk::636ed103-755e-4c7d-b64c-434c22f3d2a9" providerId="AD" clId="Web-{D2DCF46A-1570-486E-B08E-28CCB89E5E52}" dt="2023-03-06T17:09:41.522" v="82" actId="20577"/>
          <ac:spMkLst>
            <pc:docMk/>
            <pc:sldMk cId="1290653031" sldId="284"/>
            <ac:spMk id="15" creationId="{213415A2-4BE4-48F4-BDD0-8148F8876FEC}"/>
          </ac:spMkLst>
        </pc:spChg>
      </pc:sldChg>
      <pc:sldChg chg="modSp">
        <pc:chgData name="Georgette Newcombe" userId="S::georgette.newcombe@elcbristol.co.uk::636ed103-755e-4c7d-b64c-434c22f3d2a9" providerId="AD" clId="Web-{D2DCF46A-1570-486E-B08E-28CCB89E5E52}" dt="2023-03-06T17:10:25.010" v="101" actId="20577"/>
        <pc:sldMkLst>
          <pc:docMk/>
          <pc:sldMk cId="222554647" sldId="287"/>
        </pc:sldMkLst>
        <pc:spChg chg="mod">
          <ac:chgData name="Georgette Newcombe" userId="S::georgette.newcombe@elcbristol.co.uk::636ed103-755e-4c7d-b64c-434c22f3d2a9" providerId="AD" clId="Web-{D2DCF46A-1570-486E-B08E-28CCB89E5E52}" dt="2023-03-06T17:10:25.010" v="101" actId="20577"/>
          <ac:spMkLst>
            <pc:docMk/>
            <pc:sldMk cId="222554647" sldId="287"/>
            <ac:spMk id="20" creationId="{B1AE737A-14B2-4801-B877-20973DC03C85}"/>
          </ac:spMkLst>
        </pc:spChg>
      </pc:sldChg>
    </pc:docChg>
  </pc:docChgLst>
  <pc:docChgLst>
    <pc:chgData name="Georgette Newcombe" userId="S::georgette.newcombe@elcbristol.co.uk::636ed103-755e-4c7d-b64c-434c22f3d2a9" providerId="AD" clId="Web-{7F9E28ED-F3FF-B720-3EC9-CF435DBCACB3}"/>
    <pc:docChg chg="modSld">
      <pc:chgData name="Georgette Newcombe" userId="S::georgette.newcombe@elcbristol.co.uk::636ed103-755e-4c7d-b64c-434c22f3d2a9" providerId="AD" clId="Web-{7F9E28ED-F3FF-B720-3EC9-CF435DBCACB3}" dt="2023-02-16T17:28:57.522" v="110" actId="20577"/>
      <pc:docMkLst>
        <pc:docMk/>
      </pc:docMkLst>
      <pc:sldChg chg="delSp modSp">
        <pc:chgData name="Georgette Newcombe" userId="S::georgette.newcombe@elcbristol.co.uk::636ed103-755e-4c7d-b64c-434c22f3d2a9" providerId="AD" clId="Web-{7F9E28ED-F3FF-B720-3EC9-CF435DBCACB3}" dt="2023-02-16T17:28:57.522" v="110" actId="20577"/>
        <pc:sldMkLst>
          <pc:docMk/>
          <pc:sldMk cId="2861995434" sldId="274"/>
        </pc:sldMkLst>
        <pc:spChg chg="mod">
          <ac:chgData name="Georgette Newcombe" userId="S::georgette.newcombe@elcbristol.co.uk::636ed103-755e-4c7d-b64c-434c22f3d2a9" providerId="AD" clId="Web-{7F9E28ED-F3FF-B720-3EC9-CF435DBCACB3}" dt="2023-02-16T17:28:57.522" v="110" actId="20577"/>
          <ac:spMkLst>
            <pc:docMk/>
            <pc:sldMk cId="2861995434" sldId="274"/>
            <ac:spMk id="35" creationId="{C7CFA1DD-551E-4E93-9616-2B681FF67AF4}"/>
          </ac:spMkLst>
        </pc:spChg>
        <pc:spChg chg="del mod">
          <ac:chgData name="Georgette Newcombe" userId="S::georgette.newcombe@elcbristol.co.uk::636ed103-755e-4c7d-b64c-434c22f3d2a9" providerId="AD" clId="Web-{7F9E28ED-F3FF-B720-3EC9-CF435DBCACB3}" dt="2023-02-16T17:26:37.732" v="60"/>
          <ac:spMkLst>
            <pc:docMk/>
            <pc:sldMk cId="2861995434" sldId="274"/>
            <ac:spMk id="37" creationId="{CF54C104-FACD-4324-8258-0E904993DDE8}"/>
          </ac:spMkLst>
        </pc:spChg>
        <pc:spChg chg="del">
          <ac:chgData name="Georgette Newcombe" userId="S::georgette.newcombe@elcbristol.co.uk::636ed103-755e-4c7d-b64c-434c22f3d2a9" providerId="AD" clId="Web-{7F9E28ED-F3FF-B720-3EC9-CF435DBCACB3}" dt="2023-02-16T17:26:39.357" v="61"/>
          <ac:spMkLst>
            <pc:docMk/>
            <pc:sldMk cId="2861995434" sldId="274"/>
            <ac:spMk id="38" creationId="{95CED1C5-4D47-487F-AB05-75F816EAF018}"/>
          </ac:spMkLst>
        </pc:spChg>
        <pc:spChg chg="mod">
          <ac:chgData name="Georgette Newcombe" userId="S::georgette.newcombe@elcbristol.co.uk::636ed103-755e-4c7d-b64c-434c22f3d2a9" providerId="AD" clId="Web-{7F9E28ED-F3FF-B720-3EC9-CF435DBCACB3}" dt="2023-02-16T17:25:39.729" v="32" actId="20577"/>
          <ac:spMkLst>
            <pc:docMk/>
            <pc:sldMk cId="2861995434" sldId="274"/>
            <ac:spMk id="40" creationId="{D93AD8F5-F618-4DB1-ABA7-A72C65761844}"/>
          </ac:spMkLst>
        </pc:spChg>
      </pc:sldChg>
    </pc:docChg>
  </pc:docChgLst>
  <pc:docChgLst>
    <pc:chgData name="Georgette Newcombe" userId="S::georgette.newcombe@elcbristol.co.uk::636ed103-755e-4c7d-b64c-434c22f3d2a9" providerId="AD" clId="Web-{81763AF8-68F8-8139-A6FA-78609D1F2623}"/>
    <pc:docChg chg="addSld modSld">
      <pc:chgData name="Georgette Newcombe" userId="S::georgette.newcombe@elcbristol.co.uk::636ed103-755e-4c7d-b64c-434c22f3d2a9" providerId="AD" clId="Web-{81763AF8-68F8-8139-A6FA-78609D1F2623}" dt="2023-02-22T17:27:24.054" v="479" actId="20577"/>
      <pc:docMkLst>
        <pc:docMk/>
      </pc:docMkLst>
      <pc:sldChg chg="modSp">
        <pc:chgData name="Georgette Newcombe" userId="S::georgette.newcombe@elcbristol.co.uk::636ed103-755e-4c7d-b64c-434c22f3d2a9" providerId="AD" clId="Web-{81763AF8-68F8-8139-A6FA-78609D1F2623}" dt="2023-02-22T16:36:42.944" v="0" actId="1076"/>
        <pc:sldMkLst>
          <pc:docMk/>
          <pc:sldMk cId="4022711199" sldId="256"/>
        </pc:sldMkLst>
        <pc:picChg chg="mod">
          <ac:chgData name="Georgette Newcombe" userId="S::georgette.newcombe@elcbristol.co.uk::636ed103-755e-4c7d-b64c-434c22f3d2a9" providerId="AD" clId="Web-{81763AF8-68F8-8139-A6FA-78609D1F2623}" dt="2023-02-22T16:36:42.944" v="0" actId="1076"/>
          <ac:picMkLst>
            <pc:docMk/>
            <pc:sldMk cId="4022711199" sldId="256"/>
            <ac:picMk id="10" creationId="{2375E817-DE4A-4497-A585-5B5100FCDFA8}"/>
          </ac:picMkLst>
        </pc:picChg>
      </pc:sldChg>
      <pc:sldChg chg="modSp">
        <pc:chgData name="Georgette Newcombe" userId="S::georgette.newcombe@elcbristol.co.uk::636ed103-755e-4c7d-b64c-434c22f3d2a9" providerId="AD" clId="Web-{81763AF8-68F8-8139-A6FA-78609D1F2623}" dt="2023-02-22T16:41:07.905" v="48" actId="1076"/>
        <pc:sldMkLst>
          <pc:docMk/>
          <pc:sldMk cId="1290653031" sldId="284"/>
        </pc:sldMkLst>
        <pc:spChg chg="mod">
          <ac:chgData name="Georgette Newcombe" userId="S::georgette.newcombe@elcbristol.co.uk::636ed103-755e-4c7d-b64c-434c22f3d2a9" providerId="AD" clId="Web-{81763AF8-68F8-8139-A6FA-78609D1F2623}" dt="2023-02-22T16:41:07.905" v="48" actId="1076"/>
          <ac:spMkLst>
            <pc:docMk/>
            <pc:sldMk cId="1290653031" sldId="284"/>
            <ac:spMk id="17" creationId="{57320F79-64CA-44BA-A4A5-65F7FB0011E4}"/>
          </ac:spMkLst>
        </pc:spChg>
      </pc:sldChg>
      <pc:sldChg chg="addSp delSp modSp new">
        <pc:chgData name="Georgette Newcombe" userId="S::georgette.newcombe@elcbristol.co.uk::636ed103-755e-4c7d-b64c-434c22f3d2a9" providerId="AD" clId="Web-{81763AF8-68F8-8139-A6FA-78609D1F2623}" dt="2023-02-22T17:27:24.054" v="479" actId="20577"/>
        <pc:sldMkLst>
          <pc:docMk/>
          <pc:sldMk cId="1767661281" sldId="297"/>
        </pc:sldMkLst>
        <pc:spChg chg="add del mod">
          <ac:chgData name="Georgette Newcombe" userId="S::georgette.newcombe@elcbristol.co.uk::636ed103-755e-4c7d-b64c-434c22f3d2a9" providerId="AD" clId="Web-{81763AF8-68F8-8139-A6FA-78609D1F2623}" dt="2023-02-22T17:14:25.279" v="433"/>
          <ac:spMkLst>
            <pc:docMk/>
            <pc:sldMk cId="1767661281" sldId="297"/>
            <ac:spMk id="3" creationId="{A78CB01C-7CD1-5EF4-9B8C-B00D2C8C2AF5}"/>
          </ac:spMkLst>
        </pc:spChg>
        <pc:spChg chg="add del mod">
          <ac:chgData name="Georgette Newcombe" userId="S::georgette.newcombe@elcbristol.co.uk::636ed103-755e-4c7d-b64c-434c22f3d2a9" providerId="AD" clId="Web-{81763AF8-68F8-8139-A6FA-78609D1F2623}" dt="2023-02-22T17:14:09.310" v="431"/>
          <ac:spMkLst>
            <pc:docMk/>
            <pc:sldMk cId="1767661281" sldId="297"/>
            <ac:spMk id="5" creationId="{69A422C7-6E1B-A3C4-86A1-8ED010E0CE3C}"/>
          </ac:spMkLst>
        </pc:spChg>
        <pc:spChg chg="add mod">
          <ac:chgData name="Georgette Newcombe" userId="S::georgette.newcombe@elcbristol.co.uk::636ed103-755e-4c7d-b64c-434c22f3d2a9" providerId="AD" clId="Web-{81763AF8-68F8-8139-A6FA-78609D1F2623}" dt="2023-02-22T17:16:03.673" v="444" actId="1076"/>
          <ac:spMkLst>
            <pc:docMk/>
            <pc:sldMk cId="1767661281" sldId="297"/>
            <ac:spMk id="7" creationId="{54B36B52-0BAD-EC97-D098-1F375936C001}"/>
          </ac:spMkLst>
        </pc:spChg>
        <pc:spChg chg="add del mod">
          <ac:chgData name="Georgette Newcombe" userId="S::georgette.newcombe@elcbristol.co.uk::636ed103-755e-4c7d-b64c-434c22f3d2a9" providerId="AD" clId="Web-{81763AF8-68F8-8139-A6FA-78609D1F2623}" dt="2023-02-22T16:39:11.933" v="28"/>
          <ac:spMkLst>
            <pc:docMk/>
            <pc:sldMk cId="1767661281" sldId="297"/>
            <ac:spMk id="8" creationId="{3240B7A5-C510-938B-8EB4-53BE16B6CC8A}"/>
          </ac:spMkLst>
        </pc:spChg>
        <pc:spChg chg="add mod">
          <ac:chgData name="Georgette Newcombe" userId="S::georgette.newcombe@elcbristol.co.uk::636ed103-755e-4c7d-b64c-434c22f3d2a9" providerId="AD" clId="Web-{81763AF8-68F8-8139-A6FA-78609D1F2623}" dt="2023-02-22T17:15:09.421" v="442" actId="1076"/>
          <ac:spMkLst>
            <pc:docMk/>
            <pc:sldMk cId="1767661281" sldId="297"/>
            <ac:spMk id="10" creationId="{FAF9D089-7A39-9E0F-7300-7C262D86DF6D}"/>
          </ac:spMkLst>
        </pc:spChg>
        <pc:spChg chg="add mod">
          <ac:chgData name="Georgette Newcombe" userId="S::georgette.newcombe@elcbristol.co.uk::636ed103-755e-4c7d-b64c-434c22f3d2a9" providerId="AD" clId="Web-{81763AF8-68F8-8139-A6FA-78609D1F2623}" dt="2023-02-22T17:15:07.156" v="441" actId="1076"/>
          <ac:spMkLst>
            <pc:docMk/>
            <pc:sldMk cId="1767661281" sldId="297"/>
            <ac:spMk id="11" creationId="{8631E752-C77E-324D-A95E-EE6445145A80}"/>
          </ac:spMkLst>
        </pc:spChg>
        <pc:spChg chg="add mod">
          <ac:chgData name="Georgette Newcombe" userId="S::georgette.newcombe@elcbristol.co.uk::636ed103-755e-4c7d-b64c-434c22f3d2a9" providerId="AD" clId="Web-{81763AF8-68F8-8139-A6FA-78609D1F2623}" dt="2023-02-22T17:14:45.343" v="437" actId="1076"/>
          <ac:spMkLst>
            <pc:docMk/>
            <pc:sldMk cId="1767661281" sldId="297"/>
            <ac:spMk id="13" creationId="{420D92DC-4193-F5CF-B939-EF1C7F743D80}"/>
          </ac:spMkLst>
        </pc:spChg>
        <pc:spChg chg="add del mod">
          <ac:chgData name="Georgette Newcombe" userId="S::georgette.newcombe@elcbristol.co.uk::636ed103-755e-4c7d-b64c-434c22f3d2a9" providerId="AD" clId="Web-{81763AF8-68F8-8139-A6FA-78609D1F2623}" dt="2023-02-22T16:46:39.353" v="159"/>
          <ac:spMkLst>
            <pc:docMk/>
            <pc:sldMk cId="1767661281" sldId="297"/>
            <ac:spMk id="14" creationId="{3A09093A-1C85-B628-F82F-AA060F0948AA}"/>
          </ac:spMkLst>
        </pc:spChg>
        <pc:spChg chg="add mod">
          <ac:chgData name="Georgette Newcombe" userId="S::georgette.newcombe@elcbristol.co.uk::636ed103-755e-4c7d-b64c-434c22f3d2a9" providerId="AD" clId="Web-{81763AF8-68F8-8139-A6FA-78609D1F2623}" dt="2023-02-22T16:49:59.203" v="194" actId="14100"/>
          <ac:spMkLst>
            <pc:docMk/>
            <pc:sldMk cId="1767661281" sldId="297"/>
            <ac:spMk id="16" creationId="{0CE2E3A2-A2F5-443E-F18E-C267936225D2}"/>
          </ac:spMkLst>
        </pc:spChg>
        <pc:spChg chg="add mod">
          <ac:chgData name="Georgette Newcombe" userId="S::georgette.newcombe@elcbristol.co.uk::636ed103-755e-4c7d-b64c-434c22f3d2a9" providerId="AD" clId="Web-{81763AF8-68F8-8139-A6FA-78609D1F2623}" dt="2023-02-22T16:50:11.906" v="198" actId="14100"/>
          <ac:spMkLst>
            <pc:docMk/>
            <pc:sldMk cId="1767661281" sldId="297"/>
            <ac:spMk id="17" creationId="{DED424EB-779F-BE67-15D4-9F8176447CA6}"/>
          </ac:spMkLst>
        </pc:spChg>
        <pc:spChg chg="add del mod">
          <ac:chgData name="Georgette Newcombe" userId="S::georgette.newcombe@elcbristol.co.uk::636ed103-755e-4c7d-b64c-434c22f3d2a9" providerId="AD" clId="Web-{81763AF8-68F8-8139-A6FA-78609D1F2623}" dt="2023-02-22T16:49:46.577" v="192"/>
          <ac:spMkLst>
            <pc:docMk/>
            <pc:sldMk cId="1767661281" sldId="297"/>
            <ac:spMk id="18" creationId="{9FC96438-2291-C118-9A38-370E3D8FB22F}"/>
          </ac:spMkLst>
        </pc:spChg>
        <pc:spChg chg="add del">
          <ac:chgData name="Georgette Newcombe" userId="S::georgette.newcombe@elcbristol.co.uk::636ed103-755e-4c7d-b64c-434c22f3d2a9" providerId="AD" clId="Web-{81763AF8-68F8-8139-A6FA-78609D1F2623}" dt="2023-02-22T16:47:55.011" v="171"/>
          <ac:spMkLst>
            <pc:docMk/>
            <pc:sldMk cId="1767661281" sldId="297"/>
            <ac:spMk id="20" creationId="{967F12E1-0E80-1AE7-B72A-10E5F4B06CCD}"/>
          </ac:spMkLst>
        </pc:spChg>
        <pc:spChg chg="add mod">
          <ac:chgData name="Georgette Newcombe" userId="S::georgette.newcombe@elcbristol.co.uk::636ed103-755e-4c7d-b64c-434c22f3d2a9" providerId="AD" clId="Web-{81763AF8-68F8-8139-A6FA-78609D1F2623}" dt="2023-02-22T17:19:10.570" v="467" actId="20577"/>
          <ac:spMkLst>
            <pc:docMk/>
            <pc:sldMk cId="1767661281" sldId="297"/>
            <ac:spMk id="21" creationId="{11F61DD6-655E-D9E9-847C-1A10CF047CA2}"/>
          </ac:spMkLst>
        </pc:spChg>
        <pc:spChg chg="add mod">
          <ac:chgData name="Georgette Newcombe" userId="S::georgette.newcombe@elcbristol.co.uk::636ed103-755e-4c7d-b64c-434c22f3d2a9" providerId="AD" clId="Web-{81763AF8-68F8-8139-A6FA-78609D1F2623}" dt="2023-02-22T16:50:02.140" v="195" actId="14100"/>
          <ac:spMkLst>
            <pc:docMk/>
            <pc:sldMk cId="1767661281" sldId="297"/>
            <ac:spMk id="22" creationId="{5BDD62F5-6247-9254-516E-0411322D71A2}"/>
          </ac:spMkLst>
        </pc:spChg>
        <pc:spChg chg="add del mod">
          <ac:chgData name="Georgette Newcombe" userId="S::georgette.newcombe@elcbristol.co.uk::636ed103-755e-4c7d-b64c-434c22f3d2a9" providerId="AD" clId="Web-{81763AF8-68F8-8139-A6FA-78609D1F2623}" dt="2023-02-22T16:53:28.991" v="273"/>
          <ac:spMkLst>
            <pc:docMk/>
            <pc:sldMk cId="1767661281" sldId="297"/>
            <ac:spMk id="23" creationId="{C20D1EB8-9D85-CDA0-5A75-70054FCAFD90}"/>
          </ac:spMkLst>
        </pc:spChg>
        <pc:spChg chg="add mod">
          <ac:chgData name="Georgette Newcombe" userId="S::georgette.newcombe@elcbristol.co.uk::636ed103-755e-4c7d-b64c-434c22f3d2a9" providerId="AD" clId="Web-{81763AF8-68F8-8139-A6FA-78609D1F2623}" dt="2023-02-22T17:01:31.537" v="430" actId="1076"/>
          <ac:spMkLst>
            <pc:docMk/>
            <pc:sldMk cId="1767661281" sldId="297"/>
            <ac:spMk id="24" creationId="{01B3A9E0-4ABC-5B24-E218-ADA276093C2A}"/>
          </ac:spMkLst>
        </pc:spChg>
        <pc:spChg chg="add mod">
          <ac:chgData name="Georgette Newcombe" userId="S::georgette.newcombe@elcbristol.co.uk::636ed103-755e-4c7d-b64c-434c22f3d2a9" providerId="AD" clId="Web-{81763AF8-68F8-8139-A6FA-78609D1F2623}" dt="2023-02-22T17:27:24.054" v="479" actId="20577"/>
          <ac:spMkLst>
            <pc:docMk/>
            <pc:sldMk cId="1767661281" sldId="297"/>
            <ac:spMk id="25" creationId="{D7F03D07-2FF8-53D0-0FB0-BF1C3121B651}"/>
          </ac:spMkLst>
        </pc:spChg>
        <pc:spChg chg="add del mod">
          <ac:chgData name="Georgette Newcombe" userId="S::georgette.newcombe@elcbristol.co.uk::636ed103-755e-4c7d-b64c-434c22f3d2a9" providerId="AD" clId="Web-{81763AF8-68F8-8139-A6FA-78609D1F2623}" dt="2023-02-22T16:59:01.470" v="391"/>
          <ac:spMkLst>
            <pc:docMk/>
            <pc:sldMk cId="1767661281" sldId="297"/>
            <ac:spMk id="26" creationId="{4D835336-A372-DAFE-D8E0-8396D192193B}"/>
          </ac:spMkLst>
        </pc:spChg>
        <pc:spChg chg="add mod">
          <ac:chgData name="Georgette Newcombe" userId="S::georgette.newcombe@elcbristol.co.uk::636ed103-755e-4c7d-b64c-434c22f3d2a9" providerId="AD" clId="Web-{81763AF8-68F8-8139-A6FA-78609D1F2623}" dt="2023-02-22T17:16:35.237" v="455" actId="20577"/>
          <ac:spMkLst>
            <pc:docMk/>
            <pc:sldMk cId="1767661281" sldId="297"/>
            <ac:spMk id="27" creationId="{FDD70D7B-A05F-45D6-30EE-7CC78968ED87}"/>
          </ac:spMkLst>
        </pc:spChg>
        <pc:spChg chg="add mod">
          <ac:chgData name="Georgette Newcombe" userId="S::georgette.newcombe@elcbristol.co.uk::636ed103-755e-4c7d-b64c-434c22f3d2a9" providerId="AD" clId="Web-{81763AF8-68F8-8139-A6FA-78609D1F2623}" dt="2023-02-22T17:16:32.830" v="452" actId="20577"/>
          <ac:spMkLst>
            <pc:docMk/>
            <pc:sldMk cId="1767661281" sldId="297"/>
            <ac:spMk id="28" creationId="{8956459A-7498-94A6-15D8-E9CAA7E57870}"/>
          </ac:spMkLst>
        </pc:spChg>
      </pc:sldChg>
    </pc:docChg>
  </pc:docChgLst>
  <pc:docChgLst>
    <pc:chgData name="Mark Calland" userId="1c067a39-a9f3-44bc-8ca7-c88c425271cd" providerId="ADAL" clId="{2253D634-4E49-42EF-9992-D2964455FE0B}"/>
    <pc:docChg chg="modSld modNotesMaster">
      <pc:chgData name="Mark Calland" userId="1c067a39-a9f3-44bc-8ca7-c88c425271cd" providerId="ADAL" clId="{2253D634-4E49-42EF-9992-D2964455FE0B}" dt="2022-12-06T14:12:56.047" v="191"/>
      <pc:docMkLst>
        <pc:docMk/>
      </pc:docMkLst>
      <pc:sldChg chg="modSp">
        <pc:chgData name="Mark Calland" userId="1c067a39-a9f3-44bc-8ca7-c88c425271cd" providerId="ADAL" clId="{2253D634-4E49-42EF-9992-D2964455FE0B}" dt="2022-12-06T14:11:10.354" v="190" actId="20577"/>
        <pc:sldMkLst>
          <pc:docMk/>
          <pc:sldMk cId="4112178381" sldId="280"/>
        </pc:sldMkLst>
        <pc:spChg chg="mod">
          <ac:chgData name="Mark Calland" userId="1c067a39-a9f3-44bc-8ca7-c88c425271cd" providerId="ADAL" clId="{2253D634-4E49-42EF-9992-D2964455FE0B}" dt="2022-12-06T14:11:10.354" v="190" actId="20577"/>
          <ac:spMkLst>
            <pc:docMk/>
            <pc:sldMk cId="4112178381" sldId="280"/>
            <ac:spMk id="15" creationId="{7D42A6E1-7CB6-4D19-8BF6-59032A15E862}"/>
          </ac:spMkLst>
        </pc:spChg>
        <pc:spChg chg="mod">
          <ac:chgData name="Mark Calland" userId="1c067a39-a9f3-44bc-8ca7-c88c425271cd" providerId="ADAL" clId="{2253D634-4E49-42EF-9992-D2964455FE0B}" dt="2022-12-06T14:10:13.881" v="70" actId="20577"/>
          <ac:spMkLst>
            <pc:docMk/>
            <pc:sldMk cId="4112178381" sldId="280"/>
            <ac:spMk id="17" creationId="{728D5DD1-1241-4A47-AB64-AD18AD1C07B9}"/>
          </ac:spMkLst>
        </pc:spChg>
      </pc:sldChg>
    </pc:docChg>
  </pc:docChgLst>
  <pc:docChgLst>
    <pc:chgData name="Georgette Newcombe" userId="S::georgette.newcombe@elcbristol.co.uk::636ed103-755e-4c7d-b64c-434c22f3d2a9" providerId="AD" clId="Web-{D02657C2-560C-D6DF-C152-E1D97F609DE4}"/>
    <pc:docChg chg="modSld">
      <pc:chgData name="Georgette Newcombe" userId="S::georgette.newcombe@elcbristol.co.uk::636ed103-755e-4c7d-b64c-434c22f3d2a9" providerId="AD" clId="Web-{D02657C2-560C-D6DF-C152-E1D97F609DE4}" dt="2023-03-06T16:53:18.759" v="57" actId="20577"/>
      <pc:docMkLst>
        <pc:docMk/>
      </pc:docMkLst>
      <pc:sldChg chg="modSp">
        <pc:chgData name="Georgette Newcombe" userId="S::georgette.newcombe@elcbristol.co.uk::636ed103-755e-4c7d-b64c-434c22f3d2a9" providerId="AD" clId="Web-{D02657C2-560C-D6DF-C152-E1D97F609DE4}" dt="2023-03-06T16:53:18.759" v="57" actId="20577"/>
        <pc:sldMkLst>
          <pc:docMk/>
          <pc:sldMk cId="4129959502" sldId="263"/>
        </pc:sldMkLst>
        <pc:spChg chg="mod">
          <ac:chgData name="Georgette Newcombe" userId="S::georgette.newcombe@elcbristol.co.uk::636ed103-755e-4c7d-b64c-434c22f3d2a9" providerId="AD" clId="Web-{D02657C2-560C-D6DF-C152-E1D97F609DE4}" dt="2023-03-06T16:53:18.759" v="57" actId="20577"/>
          <ac:spMkLst>
            <pc:docMk/>
            <pc:sldMk cId="4129959502" sldId="263"/>
            <ac:spMk id="2" creationId="{EA293665-BBD8-4B06-AAF8-721583FC627B}"/>
          </ac:spMkLst>
        </pc:spChg>
      </pc:sldChg>
    </pc:docChg>
  </pc:docChgLst>
  <pc:docChgLst>
    <pc:chgData name="Georgette Newcombe" userId="S::georgette.newcombe@elcbristol.co.uk::636ed103-755e-4c7d-b64c-434c22f3d2a9" providerId="AD" clId="Web-{B6B28EFA-88D2-E7BB-C9F8-21AD28AF8236}"/>
    <pc:docChg chg="modSld">
      <pc:chgData name="Georgette Newcombe" userId="S::georgette.newcombe@elcbristol.co.uk::636ed103-755e-4c7d-b64c-434c22f3d2a9" providerId="AD" clId="Web-{B6B28EFA-88D2-E7BB-C9F8-21AD28AF8236}" dt="2023-02-15T14:54:19.576" v="178" actId="14100"/>
      <pc:docMkLst>
        <pc:docMk/>
      </pc:docMkLst>
      <pc:sldChg chg="addSp delSp modSp">
        <pc:chgData name="Georgette Newcombe" userId="S::georgette.newcombe@elcbristol.co.uk::636ed103-755e-4c7d-b64c-434c22f3d2a9" providerId="AD" clId="Web-{B6B28EFA-88D2-E7BB-C9F8-21AD28AF8236}" dt="2023-02-15T14:54:19.576" v="178" actId="14100"/>
        <pc:sldMkLst>
          <pc:docMk/>
          <pc:sldMk cId="1944465446" sldId="267"/>
        </pc:sldMkLst>
        <pc:spChg chg="mod">
          <ac:chgData name="Georgette Newcombe" userId="S::georgette.newcombe@elcbristol.co.uk::636ed103-755e-4c7d-b64c-434c22f3d2a9" providerId="AD" clId="Web-{B6B28EFA-88D2-E7BB-C9F8-21AD28AF8236}" dt="2023-02-15T14:50:24.005" v="156" actId="14100"/>
          <ac:spMkLst>
            <pc:docMk/>
            <pc:sldMk cId="1944465446" sldId="267"/>
            <ac:spMk id="2" creationId="{E8BC0129-E19B-415C-8F87-4578E27D0F2B}"/>
          </ac:spMkLst>
        </pc:spChg>
        <pc:spChg chg="mod">
          <ac:chgData name="Georgette Newcombe" userId="S::georgette.newcombe@elcbristol.co.uk::636ed103-755e-4c7d-b64c-434c22f3d2a9" providerId="AD" clId="Web-{B6B28EFA-88D2-E7BB-C9F8-21AD28AF8236}" dt="2023-02-15T14:49:01.486" v="155" actId="20577"/>
          <ac:spMkLst>
            <pc:docMk/>
            <pc:sldMk cId="1944465446" sldId="267"/>
            <ac:spMk id="27" creationId="{01100DC5-8BD5-49C0-86FA-E11A3F1B2AD8}"/>
          </ac:spMkLst>
        </pc:spChg>
        <pc:picChg chg="add del mod">
          <ac:chgData name="Georgette Newcombe" userId="S::georgette.newcombe@elcbristol.co.uk::636ed103-755e-4c7d-b64c-434c22f3d2a9" providerId="AD" clId="Web-{B6B28EFA-88D2-E7BB-C9F8-21AD28AF8236}" dt="2023-02-15T14:53:08.948" v="165"/>
          <ac:picMkLst>
            <pc:docMk/>
            <pc:sldMk cId="1944465446" sldId="267"/>
            <ac:picMk id="3" creationId="{4A06D3BB-1924-7768-686E-3564CEB65F91}"/>
          </ac:picMkLst>
        </pc:picChg>
        <pc:picChg chg="add mod modCrop">
          <ac:chgData name="Georgette Newcombe" userId="S::georgette.newcombe@elcbristol.co.uk::636ed103-755e-4c7d-b64c-434c22f3d2a9" providerId="AD" clId="Web-{B6B28EFA-88D2-E7BB-C9F8-21AD28AF8236}" dt="2023-02-15T14:54:19.576" v="178" actId="14100"/>
          <ac:picMkLst>
            <pc:docMk/>
            <pc:sldMk cId="1944465446" sldId="267"/>
            <ac:picMk id="7" creationId="{B0334A76-92A7-CFD1-5332-FA86324D870F}"/>
          </ac:picMkLst>
        </pc:picChg>
      </pc:sldChg>
    </pc:docChg>
  </pc:docChgLst>
  <pc:docChgLst>
    <pc:chgData name="John Duncan" userId="707948f1-a0e0-44b0-b603-cd3da85a2f62" providerId="ADAL" clId="{BFB9865C-C265-4946-9C38-FB9421942571}"/>
    <pc:docChg chg="undo custSel modSld">
      <pc:chgData name="John Duncan" userId="707948f1-a0e0-44b0-b603-cd3da85a2f62" providerId="ADAL" clId="{BFB9865C-C265-4946-9C38-FB9421942571}" dt="2023-02-22T13:23:22.450" v="3758" actId="20577"/>
      <pc:docMkLst>
        <pc:docMk/>
      </pc:docMkLst>
      <pc:sldChg chg="modSp mod">
        <pc:chgData name="John Duncan" userId="707948f1-a0e0-44b0-b603-cd3da85a2f62" providerId="ADAL" clId="{BFB9865C-C265-4946-9C38-FB9421942571}" dt="2023-02-22T12:16:24.156" v="2858" actId="20577"/>
        <pc:sldMkLst>
          <pc:docMk/>
          <pc:sldMk cId="22352503" sldId="260"/>
        </pc:sldMkLst>
        <pc:spChg chg="mod">
          <ac:chgData name="John Duncan" userId="707948f1-a0e0-44b0-b603-cd3da85a2f62" providerId="ADAL" clId="{BFB9865C-C265-4946-9C38-FB9421942571}" dt="2023-02-22T12:16:24.156" v="2858" actId="20577"/>
          <ac:spMkLst>
            <pc:docMk/>
            <pc:sldMk cId="22352503" sldId="260"/>
            <ac:spMk id="12" creationId="{CE0D6F18-B10E-4A4C-B5DE-FE87DF9CB2DB}"/>
          </ac:spMkLst>
        </pc:spChg>
      </pc:sldChg>
      <pc:sldChg chg="modSp mod">
        <pc:chgData name="John Duncan" userId="707948f1-a0e0-44b0-b603-cd3da85a2f62" providerId="ADAL" clId="{BFB9865C-C265-4946-9C38-FB9421942571}" dt="2023-02-22T12:16:58.457" v="2860" actId="6549"/>
        <pc:sldMkLst>
          <pc:docMk/>
          <pc:sldMk cId="4202307995" sldId="261"/>
        </pc:sldMkLst>
        <pc:spChg chg="mod">
          <ac:chgData name="John Duncan" userId="707948f1-a0e0-44b0-b603-cd3da85a2f62" providerId="ADAL" clId="{BFB9865C-C265-4946-9C38-FB9421942571}" dt="2023-02-22T12:16:58.457" v="2860" actId="6549"/>
          <ac:spMkLst>
            <pc:docMk/>
            <pc:sldMk cId="4202307995" sldId="261"/>
            <ac:spMk id="20" creationId="{0D269656-2D0B-4D0D-BF70-8A30EF856B08}"/>
          </ac:spMkLst>
        </pc:spChg>
      </pc:sldChg>
      <pc:sldChg chg="modSp mod">
        <pc:chgData name="John Duncan" userId="707948f1-a0e0-44b0-b603-cd3da85a2f62" providerId="ADAL" clId="{BFB9865C-C265-4946-9C38-FB9421942571}" dt="2023-02-22T12:17:46.102" v="2864" actId="5793"/>
        <pc:sldMkLst>
          <pc:docMk/>
          <pc:sldMk cId="283277815" sldId="262"/>
        </pc:sldMkLst>
        <pc:spChg chg="mod">
          <ac:chgData name="John Duncan" userId="707948f1-a0e0-44b0-b603-cd3da85a2f62" providerId="ADAL" clId="{BFB9865C-C265-4946-9C38-FB9421942571}" dt="2023-02-22T12:17:22.452" v="2862" actId="20577"/>
          <ac:spMkLst>
            <pc:docMk/>
            <pc:sldMk cId="283277815" sldId="262"/>
            <ac:spMk id="17" creationId="{7235B19A-4BA2-4CD7-82E3-BC504F7789D9}"/>
          </ac:spMkLst>
        </pc:spChg>
        <pc:spChg chg="mod">
          <ac:chgData name="John Duncan" userId="707948f1-a0e0-44b0-b603-cd3da85a2f62" providerId="ADAL" clId="{BFB9865C-C265-4946-9C38-FB9421942571}" dt="2023-02-22T12:17:46.102" v="2864" actId="5793"/>
          <ac:spMkLst>
            <pc:docMk/>
            <pc:sldMk cId="283277815" sldId="262"/>
            <ac:spMk id="23" creationId="{FE68C297-5FAA-4C94-AEAA-F49085402899}"/>
          </ac:spMkLst>
        </pc:spChg>
      </pc:sldChg>
      <pc:sldChg chg="modSp mod">
        <pc:chgData name="John Duncan" userId="707948f1-a0e0-44b0-b603-cd3da85a2f62" providerId="ADAL" clId="{BFB9865C-C265-4946-9C38-FB9421942571}" dt="2023-02-22T12:26:17.781" v="3074" actId="20577"/>
        <pc:sldMkLst>
          <pc:docMk/>
          <pc:sldMk cId="4129959502" sldId="263"/>
        </pc:sldMkLst>
        <pc:spChg chg="mod">
          <ac:chgData name="John Duncan" userId="707948f1-a0e0-44b0-b603-cd3da85a2f62" providerId="ADAL" clId="{BFB9865C-C265-4946-9C38-FB9421942571}" dt="2023-02-22T12:26:17.781" v="3074" actId="20577"/>
          <ac:spMkLst>
            <pc:docMk/>
            <pc:sldMk cId="4129959502" sldId="263"/>
            <ac:spMk id="2" creationId="{EA293665-BBD8-4B06-AAF8-721583FC627B}"/>
          </ac:spMkLst>
        </pc:spChg>
        <pc:spChg chg="mod">
          <ac:chgData name="John Duncan" userId="707948f1-a0e0-44b0-b603-cd3da85a2f62" providerId="ADAL" clId="{BFB9865C-C265-4946-9C38-FB9421942571}" dt="2023-02-13T12:37:28.228" v="553" actId="20577"/>
          <ac:spMkLst>
            <pc:docMk/>
            <pc:sldMk cId="4129959502" sldId="263"/>
            <ac:spMk id="3" creationId="{CD5DA92A-D289-4B0A-9769-E234A5958B4C}"/>
          </ac:spMkLst>
        </pc:spChg>
      </pc:sldChg>
      <pc:sldChg chg="modSp mod">
        <pc:chgData name="John Duncan" userId="707948f1-a0e0-44b0-b603-cd3da85a2f62" providerId="ADAL" clId="{BFB9865C-C265-4946-9C38-FB9421942571}" dt="2023-02-22T12:27:01.270" v="3089" actId="6549"/>
        <pc:sldMkLst>
          <pc:docMk/>
          <pc:sldMk cId="1721580562" sldId="264"/>
        </pc:sldMkLst>
        <pc:spChg chg="mod">
          <ac:chgData name="John Duncan" userId="707948f1-a0e0-44b0-b603-cd3da85a2f62" providerId="ADAL" clId="{BFB9865C-C265-4946-9C38-FB9421942571}" dt="2023-02-22T12:27:01.270" v="3089" actId="6549"/>
          <ac:spMkLst>
            <pc:docMk/>
            <pc:sldMk cId="1721580562" sldId="264"/>
            <ac:spMk id="6" creationId="{FC69DF0B-7F90-476F-BF8F-C15B662B28CD}"/>
          </ac:spMkLst>
        </pc:spChg>
      </pc:sldChg>
      <pc:sldChg chg="modSp mod">
        <pc:chgData name="John Duncan" userId="707948f1-a0e0-44b0-b603-cd3da85a2f62" providerId="ADAL" clId="{BFB9865C-C265-4946-9C38-FB9421942571}" dt="2023-02-22T12:30:13.040" v="3221" actId="20577"/>
        <pc:sldMkLst>
          <pc:docMk/>
          <pc:sldMk cId="2394478965" sldId="265"/>
        </pc:sldMkLst>
        <pc:spChg chg="mod">
          <ac:chgData name="John Duncan" userId="707948f1-a0e0-44b0-b603-cd3da85a2f62" providerId="ADAL" clId="{BFB9865C-C265-4946-9C38-FB9421942571}" dt="2023-02-22T12:30:13.040" v="3221" actId="20577"/>
          <ac:spMkLst>
            <pc:docMk/>
            <pc:sldMk cId="2394478965" sldId="265"/>
            <ac:spMk id="2" creationId="{726FC7E9-88BE-4338-B4D8-D8E27CF979A3}"/>
          </ac:spMkLst>
        </pc:spChg>
        <pc:spChg chg="mod">
          <ac:chgData name="John Duncan" userId="707948f1-a0e0-44b0-b603-cd3da85a2f62" providerId="ADAL" clId="{BFB9865C-C265-4946-9C38-FB9421942571}" dt="2023-02-22T12:29:47.656" v="3216" actId="20577"/>
          <ac:spMkLst>
            <pc:docMk/>
            <pc:sldMk cId="2394478965" sldId="265"/>
            <ac:spMk id="16" creationId="{494EDA79-377B-41B7-99B0-E83F2349F054}"/>
          </ac:spMkLst>
        </pc:spChg>
      </pc:sldChg>
      <pc:sldChg chg="modSp mod">
        <pc:chgData name="John Duncan" userId="707948f1-a0e0-44b0-b603-cd3da85a2f62" providerId="ADAL" clId="{BFB9865C-C265-4946-9C38-FB9421942571}" dt="2023-02-22T12:56:05.745" v="3582" actId="20577"/>
        <pc:sldMkLst>
          <pc:docMk/>
          <pc:sldMk cId="150767974" sldId="266"/>
        </pc:sldMkLst>
        <pc:spChg chg="mod">
          <ac:chgData name="John Duncan" userId="707948f1-a0e0-44b0-b603-cd3da85a2f62" providerId="ADAL" clId="{BFB9865C-C265-4946-9C38-FB9421942571}" dt="2023-02-22T12:54:57.538" v="3568" actId="313"/>
          <ac:spMkLst>
            <pc:docMk/>
            <pc:sldMk cId="150767974" sldId="266"/>
            <ac:spMk id="2" creationId="{AA3DE825-199D-4E1B-9237-EF06F8CD8BF9}"/>
          </ac:spMkLst>
        </pc:spChg>
        <pc:spChg chg="mod">
          <ac:chgData name="John Duncan" userId="707948f1-a0e0-44b0-b603-cd3da85a2f62" providerId="ADAL" clId="{BFB9865C-C265-4946-9C38-FB9421942571}" dt="2023-02-22T12:31:00.617" v="3272" actId="20577"/>
          <ac:spMkLst>
            <pc:docMk/>
            <pc:sldMk cId="150767974" sldId="266"/>
            <ac:spMk id="20" creationId="{89B87F70-B638-461E-80D7-5B49EF2AB83D}"/>
          </ac:spMkLst>
        </pc:spChg>
        <pc:spChg chg="mod">
          <ac:chgData name="John Duncan" userId="707948f1-a0e0-44b0-b603-cd3da85a2f62" providerId="ADAL" clId="{BFB9865C-C265-4946-9C38-FB9421942571}" dt="2023-02-22T12:56:05.745" v="3582" actId="20577"/>
          <ac:spMkLst>
            <pc:docMk/>
            <pc:sldMk cId="150767974" sldId="266"/>
            <ac:spMk id="32" creationId="{DE9CF549-A080-4EB9-86F6-C2529A0D8E85}"/>
          </ac:spMkLst>
        </pc:spChg>
        <pc:spChg chg="mod">
          <ac:chgData name="John Duncan" userId="707948f1-a0e0-44b0-b603-cd3da85a2f62" providerId="ADAL" clId="{BFB9865C-C265-4946-9C38-FB9421942571}" dt="2023-02-22T12:30:42.840" v="3251" actId="20577"/>
          <ac:spMkLst>
            <pc:docMk/>
            <pc:sldMk cId="150767974" sldId="266"/>
            <ac:spMk id="41" creationId="{77E40993-34B8-4C9E-8B4C-7CCAA3EABF36}"/>
          </ac:spMkLst>
        </pc:spChg>
        <pc:spChg chg="mod">
          <ac:chgData name="John Duncan" userId="707948f1-a0e0-44b0-b603-cd3da85a2f62" providerId="ADAL" clId="{BFB9865C-C265-4946-9C38-FB9421942571}" dt="2023-02-22T12:30:50.988" v="3271" actId="20577"/>
          <ac:spMkLst>
            <pc:docMk/>
            <pc:sldMk cId="150767974" sldId="266"/>
            <ac:spMk id="42" creationId="{C2D25E06-4CF6-4239-9B69-A3FE16EC8667}"/>
          </ac:spMkLst>
        </pc:spChg>
      </pc:sldChg>
      <pc:sldChg chg="modSp mod">
        <pc:chgData name="John Duncan" userId="707948f1-a0e0-44b0-b603-cd3da85a2f62" providerId="ADAL" clId="{BFB9865C-C265-4946-9C38-FB9421942571}" dt="2023-02-13T14:07:53.748" v="1921" actId="20577"/>
        <pc:sldMkLst>
          <pc:docMk/>
          <pc:sldMk cId="1944465446" sldId="267"/>
        </pc:sldMkLst>
        <pc:spChg chg="mod">
          <ac:chgData name="John Duncan" userId="707948f1-a0e0-44b0-b603-cd3da85a2f62" providerId="ADAL" clId="{BFB9865C-C265-4946-9C38-FB9421942571}" dt="2023-02-13T14:07:53.748" v="1921" actId="20577"/>
          <ac:spMkLst>
            <pc:docMk/>
            <pc:sldMk cId="1944465446" sldId="267"/>
            <ac:spMk id="21" creationId="{46462DB7-C51E-47D6-83BB-7CF66D7925AB}"/>
          </ac:spMkLst>
        </pc:spChg>
        <pc:spChg chg="mod">
          <ac:chgData name="John Duncan" userId="707948f1-a0e0-44b0-b603-cd3da85a2f62" providerId="ADAL" clId="{BFB9865C-C265-4946-9C38-FB9421942571}" dt="2023-02-13T14:07:41.895" v="1909" actId="20577"/>
          <ac:spMkLst>
            <pc:docMk/>
            <pc:sldMk cId="1944465446" sldId="267"/>
            <ac:spMk id="24" creationId="{C8007BD7-AB27-4655-954E-5212F3E508AC}"/>
          </ac:spMkLst>
        </pc:spChg>
        <pc:spChg chg="mod">
          <ac:chgData name="John Duncan" userId="707948f1-a0e0-44b0-b603-cd3da85a2f62" providerId="ADAL" clId="{BFB9865C-C265-4946-9C38-FB9421942571}" dt="2023-02-13T13:36:11.505" v="1534" actId="20577"/>
          <ac:spMkLst>
            <pc:docMk/>
            <pc:sldMk cId="1944465446" sldId="267"/>
            <ac:spMk id="27" creationId="{01100DC5-8BD5-49C0-86FA-E11A3F1B2AD8}"/>
          </ac:spMkLst>
        </pc:spChg>
        <pc:spChg chg="mod">
          <ac:chgData name="John Duncan" userId="707948f1-a0e0-44b0-b603-cd3da85a2f62" providerId="ADAL" clId="{BFB9865C-C265-4946-9C38-FB9421942571}" dt="2023-02-13T13:34:49.788" v="1533" actId="20577"/>
          <ac:spMkLst>
            <pc:docMk/>
            <pc:sldMk cId="1944465446" sldId="267"/>
            <ac:spMk id="29" creationId="{4B082D54-A101-46DD-8DD0-44B5F60181CD}"/>
          </ac:spMkLst>
        </pc:spChg>
        <pc:spChg chg="mod">
          <ac:chgData name="John Duncan" userId="707948f1-a0e0-44b0-b603-cd3da85a2f62" providerId="ADAL" clId="{BFB9865C-C265-4946-9C38-FB9421942571}" dt="2023-02-13T14:05:47.298" v="1844" actId="20577"/>
          <ac:spMkLst>
            <pc:docMk/>
            <pc:sldMk cId="1944465446" sldId="267"/>
            <ac:spMk id="30" creationId="{1B69F102-61E4-4A99-9ECF-98887DD425D6}"/>
          </ac:spMkLst>
        </pc:spChg>
      </pc:sldChg>
      <pc:sldChg chg="modSp mod">
        <pc:chgData name="John Duncan" userId="707948f1-a0e0-44b0-b603-cd3da85a2f62" providerId="ADAL" clId="{BFB9865C-C265-4946-9C38-FB9421942571}" dt="2023-02-22T12:32:50.219" v="3308" actId="20577"/>
        <pc:sldMkLst>
          <pc:docMk/>
          <pc:sldMk cId="3480117678" sldId="268"/>
        </pc:sldMkLst>
        <pc:spChg chg="mod">
          <ac:chgData name="John Duncan" userId="707948f1-a0e0-44b0-b603-cd3da85a2f62" providerId="ADAL" clId="{BFB9865C-C265-4946-9C38-FB9421942571}" dt="2023-02-22T12:32:50.219" v="3308" actId="20577"/>
          <ac:spMkLst>
            <pc:docMk/>
            <pc:sldMk cId="3480117678" sldId="268"/>
            <ac:spMk id="2" creationId="{64221D6B-60E6-4551-AE75-B4B1DE17EAD9}"/>
          </ac:spMkLst>
        </pc:spChg>
      </pc:sldChg>
      <pc:sldChg chg="modSp mod">
        <pc:chgData name="John Duncan" userId="707948f1-a0e0-44b0-b603-cd3da85a2f62" providerId="ADAL" clId="{BFB9865C-C265-4946-9C38-FB9421942571}" dt="2023-02-22T12:37:48.866" v="3413" actId="20577"/>
        <pc:sldMkLst>
          <pc:docMk/>
          <pc:sldMk cId="894206050" sldId="269"/>
        </pc:sldMkLst>
        <pc:spChg chg="mod">
          <ac:chgData name="John Duncan" userId="707948f1-a0e0-44b0-b603-cd3da85a2f62" providerId="ADAL" clId="{BFB9865C-C265-4946-9C38-FB9421942571}" dt="2023-02-22T12:37:48.866" v="3413" actId="20577"/>
          <ac:spMkLst>
            <pc:docMk/>
            <pc:sldMk cId="894206050" sldId="269"/>
            <ac:spMk id="6" creationId="{7462DBF0-ADCD-4E05-A5E8-8F5C14554413}"/>
          </ac:spMkLst>
        </pc:spChg>
      </pc:sldChg>
      <pc:sldChg chg="modSp mod">
        <pc:chgData name="John Duncan" userId="707948f1-a0e0-44b0-b603-cd3da85a2f62" providerId="ADAL" clId="{BFB9865C-C265-4946-9C38-FB9421942571}" dt="2023-02-13T18:04:44.827" v="2041" actId="20577"/>
        <pc:sldMkLst>
          <pc:docMk/>
          <pc:sldMk cId="2779328353" sldId="270"/>
        </pc:sldMkLst>
        <pc:spChg chg="mod">
          <ac:chgData name="John Duncan" userId="707948f1-a0e0-44b0-b603-cd3da85a2f62" providerId="ADAL" clId="{BFB9865C-C265-4946-9C38-FB9421942571}" dt="2023-02-13T18:04:44.827" v="2041" actId="20577"/>
          <ac:spMkLst>
            <pc:docMk/>
            <pc:sldMk cId="2779328353" sldId="270"/>
            <ac:spMk id="14" creationId="{36B0E584-9700-4AF8-A4A0-969F7DA11522}"/>
          </ac:spMkLst>
        </pc:spChg>
        <pc:spChg chg="mod">
          <ac:chgData name="John Duncan" userId="707948f1-a0e0-44b0-b603-cd3da85a2f62" providerId="ADAL" clId="{BFB9865C-C265-4946-9C38-FB9421942571}" dt="2023-02-13T14:03:08.687" v="1799" actId="20577"/>
          <ac:spMkLst>
            <pc:docMk/>
            <pc:sldMk cId="2779328353" sldId="270"/>
            <ac:spMk id="15" creationId="{99FC4C70-6500-4098-8B4C-3C8D6008D2B6}"/>
          </ac:spMkLst>
        </pc:spChg>
        <pc:spChg chg="mod">
          <ac:chgData name="John Duncan" userId="707948f1-a0e0-44b0-b603-cd3da85a2f62" providerId="ADAL" clId="{BFB9865C-C265-4946-9C38-FB9421942571}" dt="2023-02-13T14:02:21.623" v="1793" actId="6549"/>
          <ac:spMkLst>
            <pc:docMk/>
            <pc:sldMk cId="2779328353" sldId="270"/>
            <ac:spMk id="19" creationId="{5B55A948-A1DA-4093-9988-DF2BCDE5347B}"/>
          </ac:spMkLst>
        </pc:spChg>
      </pc:sldChg>
      <pc:sldChg chg="delSp modSp mod">
        <pc:chgData name="John Duncan" userId="707948f1-a0e0-44b0-b603-cd3da85a2f62" providerId="ADAL" clId="{BFB9865C-C265-4946-9C38-FB9421942571}" dt="2023-02-22T12:39:34.559" v="3427" actId="20577"/>
        <pc:sldMkLst>
          <pc:docMk/>
          <pc:sldMk cId="2453856299" sldId="271"/>
        </pc:sldMkLst>
        <pc:spChg chg="mod">
          <ac:chgData name="John Duncan" userId="707948f1-a0e0-44b0-b603-cd3da85a2f62" providerId="ADAL" clId="{BFB9865C-C265-4946-9C38-FB9421942571}" dt="2023-02-13T13:47:45.445" v="1725"/>
          <ac:spMkLst>
            <pc:docMk/>
            <pc:sldMk cId="2453856299" sldId="271"/>
            <ac:spMk id="2" creationId="{CB01447D-B19E-4F17-8969-BFCACFA88DEF}"/>
          </ac:spMkLst>
        </pc:spChg>
        <pc:spChg chg="mod">
          <ac:chgData name="John Duncan" userId="707948f1-a0e0-44b0-b603-cd3da85a2f62" providerId="ADAL" clId="{BFB9865C-C265-4946-9C38-FB9421942571}" dt="2023-02-22T12:39:34.559" v="3427" actId="20577"/>
          <ac:spMkLst>
            <pc:docMk/>
            <pc:sldMk cId="2453856299" sldId="271"/>
            <ac:spMk id="3" creationId="{5A37C32D-C2BB-4E9C-89F6-65D78ED07213}"/>
          </ac:spMkLst>
        </pc:spChg>
        <pc:spChg chg="mod">
          <ac:chgData name="John Duncan" userId="707948f1-a0e0-44b0-b603-cd3da85a2f62" providerId="ADAL" clId="{BFB9865C-C265-4946-9C38-FB9421942571}" dt="2023-02-13T18:05:40.389" v="2050" actId="20577"/>
          <ac:spMkLst>
            <pc:docMk/>
            <pc:sldMk cId="2453856299" sldId="271"/>
            <ac:spMk id="13" creationId="{FA98C62D-46E1-4E97-AB2F-FD84BF0547C5}"/>
          </ac:spMkLst>
        </pc:spChg>
        <pc:spChg chg="del mod">
          <ac:chgData name="John Duncan" userId="707948f1-a0e0-44b0-b603-cd3da85a2f62" providerId="ADAL" clId="{BFB9865C-C265-4946-9C38-FB9421942571}" dt="2023-02-13T12:59:19.731" v="834"/>
          <ac:spMkLst>
            <pc:docMk/>
            <pc:sldMk cId="2453856299" sldId="271"/>
            <ac:spMk id="14" creationId="{3043A234-A58F-4983-ADA7-17AA71AA55C4}"/>
          </ac:spMkLst>
        </pc:spChg>
        <pc:spChg chg="mod">
          <ac:chgData name="John Duncan" userId="707948f1-a0e0-44b0-b603-cd3da85a2f62" providerId="ADAL" clId="{BFB9865C-C265-4946-9C38-FB9421942571}" dt="2023-02-13T13:14:01.957" v="1503" actId="14100"/>
          <ac:spMkLst>
            <pc:docMk/>
            <pc:sldMk cId="2453856299" sldId="271"/>
            <ac:spMk id="15" creationId="{EDAFC15C-5AC0-448B-A904-FD3E1330E90C}"/>
          </ac:spMkLst>
        </pc:spChg>
        <pc:spChg chg="mod">
          <ac:chgData name="John Duncan" userId="707948f1-a0e0-44b0-b603-cd3da85a2f62" providerId="ADAL" clId="{BFB9865C-C265-4946-9C38-FB9421942571}" dt="2023-02-13T13:12:48.071" v="1496" actId="20577"/>
          <ac:spMkLst>
            <pc:docMk/>
            <pc:sldMk cId="2453856299" sldId="271"/>
            <ac:spMk id="16" creationId="{AB25837B-E05C-4E58-A1FD-5DE01943379F}"/>
          </ac:spMkLst>
        </pc:spChg>
      </pc:sldChg>
      <pc:sldChg chg="modSp mod">
        <pc:chgData name="John Duncan" userId="707948f1-a0e0-44b0-b603-cd3da85a2f62" providerId="ADAL" clId="{BFB9865C-C265-4946-9C38-FB9421942571}" dt="2023-02-22T12:40:34.574" v="3435" actId="6549"/>
        <pc:sldMkLst>
          <pc:docMk/>
          <pc:sldMk cId="1908590318" sldId="272"/>
        </pc:sldMkLst>
        <pc:spChg chg="mod">
          <ac:chgData name="John Duncan" userId="707948f1-a0e0-44b0-b603-cd3da85a2f62" providerId="ADAL" clId="{BFB9865C-C265-4946-9C38-FB9421942571}" dt="2023-02-22T12:40:34.574" v="3435" actId="6549"/>
          <ac:spMkLst>
            <pc:docMk/>
            <pc:sldMk cId="1908590318" sldId="272"/>
            <ac:spMk id="2" creationId="{32195A88-DA32-4C59-BED3-5009CBCF232E}"/>
          </ac:spMkLst>
        </pc:spChg>
      </pc:sldChg>
      <pc:sldChg chg="modSp mod">
        <pc:chgData name="John Duncan" userId="707948f1-a0e0-44b0-b603-cd3da85a2f62" providerId="ADAL" clId="{BFB9865C-C265-4946-9C38-FB9421942571}" dt="2023-02-22T11:06:33.676" v="2726" actId="20577"/>
        <pc:sldMkLst>
          <pc:docMk/>
          <pc:sldMk cId="3411551187" sldId="273"/>
        </pc:sldMkLst>
        <pc:spChg chg="mod">
          <ac:chgData name="John Duncan" userId="707948f1-a0e0-44b0-b603-cd3da85a2f62" providerId="ADAL" clId="{BFB9865C-C265-4946-9C38-FB9421942571}" dt="2023-02-22T11:02:25.981" v="2577" actId="20577"/>
          <ac:spMkLst>
            <pc:docMk/>
            <pc:sldMk cId="3411551187" sldId="273"/>
            <ac:spMk id="4" creationId="{E8731F51-E3A6-476B-94D6-8EF66756A970}"/>
          </ac:spMkLst>
        </pc:spChg>
        <pc:spChg chg="mod">
          <ac:chgData name="John Duncan" userId="707948f1-a0e0-44b0-b603-cd3da85a2f62" providerId="ADAL" clId="{BFB9865C-C265-4946-9C38-FB9421942571}" dt="2023-02-22T10:58:43.637" v="2373" actId="20577"/>
          <ac:spMkLst>
            <pc:docMk/>
            <pc:sldMk cId="3411551187" sldId="273"/>
            <ac:spMk id="6" creationId="{6140DA4C-5337-453C-8CA5-DCCC9EEDACA5}"/>
          </ac:spMkLst>
        </pc:spChg>
        <pc:spChg chg="mod">
          <ac:chgData name="John Duncan" userId="707948f1-a0e0-44b0-b603-cd3da85a2f62" providerId="ADAL" clId="{BFB9865C-C265-4946-9C38-FB9421942571}" dt="2023-02-22T11:03:23.971" v="2641" actId="20577"/>
          <ac:spMkLst>
            <pc:docMk/>
            <pc:sldMk cId="3411551187" sldId="273"/>
            <ac:spMk id="9" creationId="{8E7446B9-D183-422E-A520-6A52C53D224C}"/>
          </ac:spMkLst>
        </pc:spChg>
        <pc:spChg chg="mod">
          <ac:chgData name="John Duncan" userId="707948f1-a0e0-44b0-b603-cd3da85a2f62" providerId="ADAL" clId="{BFB9865C-C265-4946-9C38-FB9421942571}" dt="2023-02-22T11:03:30.314" v="2643" actId="20577"/>
          <ac:spMkLst>
            <pc:docMk/>
            <pc:sldMk cId="3411551187" sldId="273"/>
            <ac:spMk id="10" creationId="{AA4C2BA7-061F-4F30-B4F1-3C62A4082C76}"/>
          </ac:spMkLst>
        </pc:spChg>
        <pc:spChg chg="mod">
          <ac:chgData name="John Duncan" userId="707948f1-a0e0-44b0-b603-cd3da85a2f62" providerId="ADAL" clId="{BFB9865C-C265-4946-9C38-FB9421942571}" dt="2023-02-22T11:01:59.931" v="2484" actId="1076"/>
          <ac:spMkLst>
            <pc:docMk/>
            <pc:sldMk cId="3411551187" sldId="273"/>
            <ac:spMk id="17" creationId="{DC671C82-C7E1-4C69-B3A4-286ABCDFF726}"/>
          </ac:spMkLst>
        </pc:spChg>
        <pc:spChg chg="mod">
          <ac:chgData name="John Duncan" userId="707948f1-a0e0-44b0-b603-cd3da85a2f62" providerId="ADAL" clId="{BFB9865C-C265-4946-9C38-FB9421942571}" dt="2023-02-22T11:02:05.761" v="2515" actId="20577"/>
          <ac:spMkLst>
            <pc:docMk/>
            <pc:sldMk cId="3411551187" sldId="273"/>
            <ac:spMk id="18" creationId="{61EFF2A8-1F09-4EAB-B66C-D32E758FA40B}"/>
          </ac:spMkLst>
        </pc:spChg>
        <pc:spChg chg="mod">
          <ac:chgData name="John Duncan" userId="707948f1-a0e0-44b0-b603-cd3da85a2f62" providerId="ADAL" clId="{BFB9865C-C265-4946-9C38-FB9421942571}" dt="2023-02-22T11:04:26.937" v="2677" actId="20577"/>
          <ac:spMkLst>
            <pc:docMk/>
            <pc:sldMk cId="3411551187" sldId="273"/>
            <ac:spMk id="19" creationId="{4E5DA139-6B1F-4AA5-B664-CF8467D41E6D}"/>
          </ac:spMkLst>
        </pc:spChg>
        <pc:spChg chg="mod">
          <ac:chgData name="John Duncan" userId="707948f1-a0e0-44b0-b603-cd3da85a2f62" providerId="ADAL" clId="{BFB9865C-C265-4946-9C38-FB9421942571}" dt="2023-02-22T10:58:19.988" v="2331" actId="1076"/>
          <ac:spMkLst>
            <pc:docMk/>
            <pc:sldMk cId="3411551187" sldId="273"/>
            <ac:spMk id="20" creationId="{98A7D2C5-A3CC-4318-9C2B-A4E0E9FF2627}"/>
          </ac:spMkLst>
        </pc:spChg>
        <pc:spChg chg="mod">
          <ac:chgData name="John Duncan" userId="707948f1-a0e0-44b0-b603-cd3da85a2f62" providerId="ADAL" clId="{BFB9865C-C265-4946-9C38-FB9421942571}" dt="2023-02-22T11:02:16.215" v="2546" actId="20577"/>
          <ac:spMkLst>
            <pc:docMk/>
            <pc:sldMk cId="3411551187" sldId="273"/>
            <ac:spMk id="26" creationId="{22D5697D-469A-40EA-9B7F-AC4354C6C8A5}"/>
          </ac:spMkLst>
        </pc:spChg>
        <pc:spChg chg="mod">
          <ac:chgData name="John Duncan" userId="707948f1-a0e0-44b0-b603-cd3da85a2f62" providerId="ADAL" clId="{BFB9865C-C265-4946-9C38-FB9421942571}" dt="2023-02-22T10:58:06.924" v="2330" actId="20578"/>
          <ac:spMkLst>
            <pc:docMk/>
            <pc:sldMk cId="3411551187" sldId="273"/>
            <ac:spMk id="27" creationId="{05730AC3-9931-44B4-B196-B94D5BF8C39F}"/>
          </ac:spMkLst>
        </pc:spChg>
        <pc:spChg chg="mod">
          <ac:chgData name="John Duncan" userId="707948f1-a0e0-44b0-b603-cd3da85a2f62" providerId="ADAL" clId="{BFB9865C-C265-4946-9C38-FB9421942571}" dt="2023-02-22T11:02:32.844" v="2608" actId="20577"/>
          <ac:spMkLst>
            <pc:docMk/>
            <pc:sldMk cId="3411551187" sldId="273"/>
            <ac:spMk id="28" creationId="{00C02B4B-A857-436C-A67D-992E81B1329D}"/>
          </ac:spMkLst>
        </pc:spChg>
        <pc:spChg chg="mod">
          <ac:chgData name="John Duncan" userId="707948f1-a0e0-44b0-b603-cd3da85a2f62" providerId="ADAL" clId="{BFB9865C-C265-4946-9C38-FB9421942571}" dt="2023-02-22T10:58:57.599" v="2380" actId="20577"/>
          <ac:spMkLst>
            <pc:docMk/>
            <pc:sldMk cId="3411551187" sldId="273"/>
            <ac:spMk id="29" creationId="{A519DDD4-6915-4E39-A955-37DC1AFA5171}"/>
          </ac:spMkLst>
        </pc:spChg>
        <pc:spChg chg="mod">
          <ac:chgData name="John Duncan" userId="707948f1-a0e0-44b0-b603-cd3da85a2f62" providerId="ADAL" clId="{BFB9865C-C265-4946-9C38-FB9421942571}" dt="2023-02-22T11:06:33.676" v="2726" actId="20577"/>
          <ac:spMkLst>
            <pc:docMk/>
            <pc:sldMk cId="3411551187" sldId="273"/>
            <ac:spMk id="42" creationId="{B31CCE22-B27A-4337-9B2B-AD6C2BC37490}"/>
          </ac:spMkLst>
        </pc:spChg>
        <pc:spChg chg="mod">
          <ac:chgData name="John Duncan" userId="707948f1-a0e0-44b0-b603-cd3da85a2f62" providerId="ADAL" clId="{BFB9865C-C265-4946-9C38-FB9421942571}" dt="2023-02-22T11:03:06.770" v="2639" actId="20577"/>
          <ac:spMkLst>
            <pc:docMk/>
            <pc:sldMk cId="3411551187" sldId="273"/>
            <ac:spMk id="47" creationId="{3DC3BE2C-581E-4060-A473-9C378F008E2D}"/>
          </ac:spMkLst>
        </pc:spChg>
        <pc:spChg chg="mod">
          <ac:chgData name="John Duncan" userId="707948f1-a0e0-44b0-b603-cd3da85a2f62" providerId="ADAL" clId="{BFB9865C-C265-4946-9C38-FB9421942571}" dt="2023-02-22T10:59:05.992" v="2386" actId="20577"/>
          <ac:spMkLst>
            <pc:docMk/>
            <pc:sldMk cId="3411551187" sldId="273"/>
            <ac:spMk id="48" creationId="{C724AAAA-F6FE-4CD0-8338-2D11047C7CA8}"/>
          </ac:spMkLst>
        </pc:spChg>
      </pc:sldChg>
      <pc:sldChg chg="modSp mod">
        <pc:chgData name="John Duncan" userId="707948f1-a0e0-44b0-b603-cd3da85a2f62" providerId="ADAL" clId="{BFB9865C-C265-4946-9C38-FB9421942571}" dt="2023-02-22T12:42:11.724" v="3504" actId="20577"/>
        <pc:sldMkLst>
          <pc:docMk/>
          <pc:sldMk cId="2861995434" sldId="274"/>
        </pc:sldMkLst>
        <pc:spChg chg="mod">
          <ac:chgData name="John Duncan" userId="707948f1-a0e0-44b0-b603-cd3da85a2f62" providerId="ADAL" clId="{BFB9865C-C265-4946-9C38-FB9421942571}" dt="2023-02-22T12:42:11.724" v="3504" actId="20577"/>
          <ac:spMkLst>
            <pc:docMk/>
            <pc:sldMk cId="2861995434" sldId="274"/>
            <ac:spMk id="2" creationId="{39895955-2324-49B3-8F0F-736478CA3456}"/>
          </ac:spMkLst>
        </pc:spChg>
      </pc:sldChg>
      <pc:sldChg chg="modSp mod">
        <pc:chgData name="John Duncan" userId="707948f1-a0e0-44b0-b603-cd3da85a2f62" providerId="ADAL" clId="{BFB9865C-C265-4946-9C38-FB9421942571}" dt="2023-02-22T12:42:50.242" v="3518" actId="20577"/>
        <pc:sldMkLst>
          <pc:docMk/>
          <pc:sldMk cId="1493962669" sldId="281"/>
        </pc:sldMkLst>
        <pc:spChg chg="mod">
          <ac:chgData name="John Duncan" userId="707948f1-a0e0-44b0-b603-cd3da85a2f62" providerId="ADAL" clId="{BFB9865C-C265-4946-9C38-FB9421942571}" dt="2023-02-13T13:31:59.362" v="1529" actId="20577"/>
          <ac:spMkLst>
            <pc:docMk/>
            <pc:sldMk cId="1493962669" sldId="281"/>
            <ac:spMk id="2" creationId="{244BC2E4-3649-4422-85B1-49C294D8F193}"/>
          </ac:spMkLst>
        </pc:spChg>
        <pc:spChg chg="mod">
          <ac:chgData name="John Duncan" userId="707948f1-a0e0-44b0-b603-cd3da85a2f62" providerId="ADAL" clId="{BFB9865C-C265-4946-9C38-FB9421942571}" dt="2023-02-13T18:07:24.837" v="2293" actId="20577"/>
          <ac:spMkLst>
            <pc:docMk/>
            <pc:sldMk cId="1493962669" sldId="281"/>
            <ac:spMk id="4" creationId="{4F4FF8CF-50C3-4B80-805D-5973FF76BDCB}"/>
          </ac:spMkLst>
        </pc:spChg>
        <pc:spChg chg="mod">
          <ac:chgData name="John Duncan" userId="707948f1-a0e0-44b0-b603-cd3da85a2f62" providerId="ADAL" clId="{BFB9865C-C265-4946-9C38-FB9421942571}" dt="2023-02-22T12:42:50.242" v="3518" actId="20577"/>
          <ac:spMkLst>
            <pc:docMk/>
            <pc:sldMk cId="1493962669" sldId="281"/>
            <ac:spMk id="8" creationId="{52A691C9-49C8-4715-9F6E-9D2074032B97}"/>
          </ac:spMkLst>
        </pc:spChg>
        <pc:spChg chg="mod">
          <ac:chgData name="John Duncan" userId="707948f1-a0e0-44b0-b603-cd3da85a2f62" providerId="ADAL" clId="{BFB9865C-C265-4946-9C38-FB9421942571}" dt="2023-02-13T18:07:41.671" v="2295" actId="14100"/>
          <ac:spMkLst>
            <pc:docMk/>
            <pc:sldMk cId="1493962669" sldId="281"/>
            <ac:spMk id="14" creationId="{D134A3F3-8679-43E8-8EBC-B01C2107F0F1}"/>
          </ac:spMkLst>
        </pc:spChg>
      </pc:sldChg>
      <pc:sldChg chg="modSp mod">
        <pc:chgData name="John Duncan" userId="707948f1-a0e0-44b0-b603-cd3da85a2f62" providerId="ADAL" clId="{BFB9865C-C265-4946-9C38-FB9421942571}" dt="2023-02-22T12:44:09.048" v="3520" actId="6549"/>
        <pc:sldMkLst>
          <pc:docMk/>
          <pc:sldMk cId="1290653031" sldId="284"/>
        </pc:sldMkLst>
        <pc:spChg chg="mod">
          <ac:chgData name="John Duncan" userId="707948f1-a0e0-44b0-b603-cd3da85a2f62" providerId="ADAL" clId="{BFB9865C-C265-4946-9C38-FB9421942571}" dt="2023-02-22T12:44:09.048" v="3520" actId="6549"/>
          <ac:spMkLst>
            <pc:docMk/>
            <pc:sldMk cId="1290653031" sldId="284"/>
            <ac:spMk id="15" creationId="{213415A2-4BE4-48F4-BDD0-8148F8876FEC}"/>
          </ac:spMkLst>
        </pc:spChg>
      </pc:sldChg>
      <pc:sldChg chg="modSp mod">
        <pc:chgData name="John Duncan" userId="707948f1-a0e0-44b0-b603-cd3da85a2f62" providerId="ADAL" clId="{BFB9865C-C265-4946-9C38-FB9421942571}" dt="2023-02-22T12:48:12.231" v="3565" actId="20577"/>
        <pc:sldMkLst>
          <pc:docMk/>
          <pc:sldMk cId="222554647" sldId="287"/>
        </pc:sldMkLst>
        <pc:spChg chg="mod">
          <ac:chgData name="John Duncan" userId="707948f1-a0e0-44b0-b603-cd3da85a2f62" providerId="ADAL" clId="{BFB9865C-C265-4946-9C38-FB9421942571}" dt="2023-02-13T12:49:15.871" v="829" actId="20577"/>
          <ac:spMkLst>
            <pc:docMk/>
            <pc:sldMk cId="222554647" sldId="287"/>
            <ac:spMk id="22" creationId="{9CC775BF-0C26-48E3-9190-51BB31F781CC}"/>
          </ac:spMkLst>
        </pc:spChg>
        <pc:spChg chg="mod">
          <ac:chgData name="John Duncan" userId="707948f1-a0e0-44b0-b603-cd3da85a2f62" providerId="ADAL" clId="{BFB9865C-C265-4946-9C38-FB9421942571}" dt="2023-02-22T12:48:12.231" v="3565" actId="20577"/>
          <ac:spMkLst>
            <pc:docMk/>
            <pc:sldMk cId="222554647" sldId="287"/>
            <ac:spMk id="89" creationId="{6FA6B868-17D1-4EF9-A40A-89328B285024}"/>
          </ac:spMkLst>
        </pc:spChg>
      </pc:sldChg>
      <pc:sldChg chg="modSp mod">
        <pc:chgData name="John Duncan" userId="707948f1-a0e0-44b0-b603-cd3da85a2f62" providerId="ADAL" clId="{BFB9865C-C265-4946-9C38-FB9421942571}" dt="2023-02-13T12:50:09.997" v="831" actId="20577"/>
        <pc:sldMkLst>
          <pc:docMk/>
          <pc:sldMk cId="2471571557" sldId="293"/>
        </pc:sldMkLst>
        <pc:spChg chg="mod">
          <ac:chgData name="John Duncan" userId="707948f1-a0e0-44b0-b603-cd3da85a2f62" providerId="ADAL" clId="{BFB9865C-C265-4946-9C38-FB9421942571}" dt="2023-02-13T12:50:09.997" v="831" actId="20577"/>
          <ac:spMkLst>
            <pc:docMk/>
            <pc:sldMk cId="2471571557" sldId="293"/>
            <ac:spMk id="2" creationId="{1D567407-6955-4A03-9730-BDF8DEFE6F37}"/>
          </ac:spMkLst>
        </pc:spChg>
      </pc:sldChg>
      <pc:sldChg chg="modSp mod">
        <pc:chgData name="John Duncan" userId="707948f1-a0e0-44b0-b603-cd3da85a2f62" providerId="ADAL" clId="{BFB9865C-C265-4946-9C38-FB9421942571}" dt="2023-02-22T13:23:22.450" v="3758" actId="20577"/>
        <pc:sldMkLst>
          <pc:docMk/>
          <pc:sldMk cId="1934947616" sldId="294"/>
        </pc:sldMkLst>
        <pc:spChg chg="mod">
          <ac:chgData name="John Duncan" userId="707948f1-a0e0-44b0-b603-cd3da85a2f62" providerId="ADAL" clId="{BFB9865C-C265-4946-9C38-FB9421942571}" dt="2023-02-22T12:15:30.477" v="2835" actId="20577"/>
          <ac:spMkLst>
            <pc:docMk/>
            <pc:sldMk cId="1934947616" sldId="294"/>
            <ac:spMk id="3" creationId="{31CC8DE6-6640-494D-9342-02D985C1D9F3}"/>
          </ac:spMkLst>
        </pc:spChg>
        <pc:spChg chg="mod">
          <ac:chgData name="John Duncan" userId="707948f1-a0e0-44b0-b603-cd3da85a2f62" providerId="ADAL" clId="{BFB9865C-C265-4946-9C38-FB9421942571}" dt="2023-02-22T13:21:33.951" v="3714" actId="20577"/>
          <ac:spMkLst>
            <pc:docMk/>
            <pc:sldMk cId="1934947616" sldId="294"/>
            <ac:spMk id="6" creationId="{456E9FB7-6A7A-4208-BCFD-FF917D39B369}"/>
          </ac:spMkLst>
        </pc:spChg>
        <pc:spChg chg="mod">
          <ac:chgData name="John Duncan" userId="707948f1-a0e0-44b0-b603-cd3da85a2f62" providerId="ADAL" clId="{BFB9865C-C265-4946-9C38-FB9421942571}" dt="2023-02-22T13:23:22.450" v="3758" actId="20577"/>
          <ac:spMkLst>
            <pc:docMk/>
            <pc:sldMk cId="1934947616" sldId="294"/>
            <ac:spMk id="7" creationId="{B9F62FED-D3D6-4923-A7B6-87A40127CDC0}"/>
          </ac:spMkLst>
        </pc:spChg>
        <pc:spChg chg="mod">
          <ac:chgData name="John Duncan" userId="707948f1-a0e0-44b0-b603-cd3da85a2f62" providerId="ADAL" clId="{BFB9865C-C265-4946-9C38-FB9421942571}" dt="2023-02-22T13:20:55.320" v="3690" actId="20577"/>
          <ac:spMkLst>
            <pc:docMk/>
            <pc:sldMk cId="1934947616" sldId="294"/>
            <ac:spMk id="8" creationId="{BEA114FD-DAF7-4497-BB63-FD1EB060909C}"/>
          </ac:spMkLst>
        </pc:spChg>
      </pc:sldChg>
      <pc:sldChg chg="modSp mod">
        <pc:chgData name="John Duncan" userId="707948f1-a0e0-44b0-b603-cd3da85a2f62" providerId="ADAL" clId="{BFB9865C-C265-4946-9C38-FB9421942571}" dt="2023-02-22T12:27:42.798" v="3136" actId="6549"/>
        <pc:sldMkLst>
          <pc:docMk/>
          <pc:sldMk cId="3899783351" sldId="295"/>
        </pc:sldMkLst>
        <pc:spChg chg="mod">
          <ac:chgData name="John Duncan" userId="707948f1-a0e0-44b0-b603-cd3da85a2f62" providerId="ADAL" clId="{BFB9865C-C265-4946-9C38-FB9421942571}" dt="2023-02-22T12:27:42.798" v="3136" actId="6549"/>
          <ac:spMkLst>
            <pc:docMk/>
            <pc:sldMk cId="3899783351" sldId="295"/>
            <ac:spMk id="7" creationId="{21BC0A85-9B33-4C0A-9670-DAF65DCE558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50475" cy="498772"/>
          </a:xfrm>
          <a:prstGeom prst="rect">
            <a:avLst/>
          </a:prstGeom>
        </p:spPr>
        <p:txBody>
          <a:bodyPr vert="horz" lIns="91550" tIns="45775" rIns="91550" bIns="45775" rtlCol="0"/>
          <a:lstStyle>
            <a:lvl1pPr algn="l">
              <a:defRPr sz="1200"/>
            </a:lvl1pPr>
          </a:lstStyle>
          <a:p>
            <a:endParaRPr lang="en-GB"/>
          </a:p>
        </p:txBody>
      </p:sp>
      <p:sp>
        <p:nvSpPr>
          <p:cNvPr id="3" name="Date Placeholder 2"/>
          <p:cNvSpPr>
            <a:spLocks noGrp="1"/>
          </p:cNvSpPr>
          <p:nvPr>
            <p:ph type="dt" idx="1"/>
          </p:nvPr>
        </p:nvSpPr>
        <p:spPr>
          <a:xfrm>
            <a:off x="3856741" y="3"/>
            <a:ext cx="2950475" cy="498772"/>
          </a:xfrm>
          <a:prstGeom prst="rect">
            <a:avLst/>
          </a:prstGeom>
        </p:spPr>
        <p:txBody>
          <a:bodyPr vert="horz" lIns="91550" tIns="45775" rIns="91550" bIns="45775" rtlCol="0"/>
          <a:lstStyle>
            <a:lvl1pPr algn="r">
              <a:defRPr sz="1200"/>
            </a:lvl1pPr>
          </a:lstStyle>
          <a:p>
            <a:fld id="{DE4BC232-25B6-4245-A85E-A486A2C08465}" type="datetimeFigureOut">
              <a:rPr lang="en-GB" smtClean="0"/>
              <a:t>08/03/2023</a:t>
            </a:fld>
            <a:endParaRPr lang="en-GB"/>
          </a:p>
        </p:txBody>
      </p:sp>
      <p:sp>
        <p:nvSpPr>
          <p:cNvPr id="4" name="Slide Image Placeholder 3"/>
          <p:cNvSpPr>
            <a:spLocks noGrp="1" noRot="1" noChangeAspect="1"/>
          </p:cNvSpPr>
          <p:nvPr>
            <p:ph type="sldImg" idx="2"/>
          </p:nvPr>
        </p:nvSpPr>
        <p:spPr>
          <a:xfrm>
            <a:off x="2243138" y="1243013"/>
            <a:ext cx="2322512" cy="3355975"/>
          </a:xfrm>
          <a:prstGeom prst="rect">
            <a:avLst/>
          </a:prstGeom>
          <a:noFill/>
          <a:ln w="12700">
            <a:solidFill>
              <a:prstClr val="black"/>
            </a:solidFill>
          </a:ln>
        </p:spPr>
        <p:txBody>
          <a:bodyPr vert="horz" lIns="91550" tIns="45775" rIns="91550" bIns="45775" rtlCol="0" anchor="ctr"/>
          <a:lstStyle/>
          <a:p>
            <a:endParaRPr lang="en-GB"/>
          </a:p>
        </p:txBody>
      </p:sp>
      <p:sp>
        <p:nvSpPr>
          <p:cNvPr id="5" name="Notes Placeholder 4"/>
          <p:cNvSpPr>
            <a:spLocks noGrp="1"/>
          </p:cNvSpPr>
          <p:nvPr>
            <p:ph type="body" sz="quarter" idx="3"/>
          </p:nvPr>
        </p:nvSpPr>
        <p:spPr>
          <a:xfrm>
            <a:off x="680880" y="4784070"/>
            <a:ext cx="5447030" cy="3914240"/>
          </a:xfrm>
          <a:prstGeom prst="rect">
            <a:avLst/>
          </a:prstGeom>
        </p:spPr>
        <p:txBody>
          <a:bodyPr vert="horz" lIns="91550" tIns="45775" rIns="91550"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442157"/>
            <a:ext cx="2950475" cy="498771"/>
          </a:xfrm>
          <a:prstGeom prst="rect">
            <a:avLst/>
          </a:prstGeom>
        </p:spPr>
        <p:txBody>
          <a:bodyPr vert="horz" lIns="91550" tIns="45775" rIns="91550" bIns="45775" rtlCol="0" anchor="b"/>
          <a:lstStyle>
            <a:lvl1pPr algn="l">
              <a:defRPr sz="1200"/>
            </a:lvl1pPr>
          </a:lstStyle>
          <a:p>
            <a:endParaRPr lang="en-GB"/>
          </a:p>
        </p:txBody>
      </p:sp>
      <p:sp>
        <p:nvSpPr>
          <p:cNvPr id="7" name="Slide Number Placeholder 6"/>
          <p:cNvSpPr>
            <a:spLocks noGrp="1"/>
          </p:cNvSpPr>
          <p:nvPr>
            <p:ph type="sldNum" sz="quarter" idx="5"/>
          </p:nvPr>
        </p:nvSpPr>
        <p:spPr>
          <a:xfrm>
            <a:off x="3856741" y="9442157"/>
            <a:ext cx="2950475" cy="498771"/>
          </a:xfrm>
          <a:prstGeom prst="rect">
            <a:avLst/>
          </a:prstGeom>
        </p:spPr>
        <p:txBody>
          <a:bodyPr vert="horz" lIns="91550" tIns="45775" rIns="91550" bIns="45775" rtlCol="0" anchor="b"/>
          <a:lstStyle>
            <a:lvl1pPr algn="r">
              <a:defRPr sz="1200"/>
            </a:lvl1pPr>
          </a:lstStyle>
          <a:p>
            <a:fld id="{A4992E2A-5696-43C7-91C6-139687198776}" type="slidenum">
              <a:rPr lang="en-GB" smtClean="0"/>
              <a:t>‹#›</a:t>
            </a:fld>
            <a:endParaRPr lang="en-GB"/>
          </a:p>
        </p:txBody>
      </p:sp>
    </p:spTree>
    <p:extLst>
      <p:ext uri="{BB962C8B-B14F-4D97-AF65-F5344CB8AC3E}">
        <p14:creationId xmlns:p14="http://schemas.microsoft.com/office/powerpoint/2010/main" val="314467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912AE42-BD2A-4F2E-96C5-DC59C1255682}" type="datetime1">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5265890" y="9445098"/>
            <a:ext cx="1543050" cy="527403"/>
          </a:xfrm>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13161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54DA25-633D-43D0-B2BD-083BC0ACBC84}" type="datetime1">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3462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6EFC22-4264-4839-BDAD-7A013ED80C4E}" type="datetime1">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66831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AD83E3-1063-4969-8A44-4EF32F363D1F}" type="datetime1">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331805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CC023-A56D-4A7A-96B8-609D900CA071}" type="datetime1">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06444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50C313-C4CD-4B5E-A114-3C0F1C9766E5}" type="datetime1">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69783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7B368-BB7F-47DB-92F8-85C0E0EFFBA5}" type="datetime1">
              <a:rPr lang="en-GB" smtClean="0"/>
              <a:t>08/03/2023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6443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58C979-A303-465F-BC6F-78376B45F92A}" type="datetime1">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82249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F00AB-AADE-426E-AEA3-22B1F8251C6B}" type="datetime1">
              <a:rPr lang="en-GB" smtClean="0"/>
              <a:t>08/03/2023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5212080" y="9467958"/>
            <a:ext cx="1543050" cy="527403"/>
          </a:xfrm>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392469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E61C8D-6218-40A3-826E-265E16881203}" type="datetime1">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397865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8D548D-59E7-4E54-A82D-CF7B92AF5D8C}" type="datetime1">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54143-4A7D-48E2-B99E-606F831BC0BC}" type="slidenum">
              <a:rPr lang="en-GB" smtClean="0"/>
              <a:t>‹#›</a:t>
            </a:fld>
            <a:endParaRPr lang="en-GB"/>
          </a:p>
        </p:txBody>
      </p:sp>
    </p:spTree>
    <p:extLst>
      <p:ext uri="{BB962C8B-B14F-4D97-AF65-F5344CB8AC3E}">
        <p14:creationId xmlns:p14="http://schemas.microsoft.com/office/powerpoint/2010/main" val="110019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D31F13F-1812-454E-A002-3124999FC15A}" type="datetime1">
              <a:rPr lang="en-GB" smtClean="0"/>
              <a:t>08/03/2023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B54143-4A7D-48E2-B99E-606F831BC0BC}" type="slidenum">
              <a:rPr lang="en-GB" smtClean="0"/>
              <a:t>‹#›</a:t>
            </a:fld>
            <a:endParaRPr lang="en-GB"/>
          </a:p>
        </p:txBody>
      </p:sp>
    </p:spTree>
    <p:extLst>
      <p:ext uri="{BB962C8B-B14F-4D97-AF65-F5344CB8AC3E}">
        <p14:creationId xmlns:p14="http://schemas.microsoft.com/office/powerpoint/2010/main" val="2591581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john@elcbristol.co.uk"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mailto:info@englishuk.com" TargetMode="External"/><Relationship Id="rId4" Type="http://schemas.openxmlformats.org/officeDocument/2006/relationships/hyperlink" Target="http://www.englishuk.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whiteladiesmedical.nhs.uk/" TargetMode="External"/><Relationship Id="rId2" Type="http://schemas.openxmlformats.org/officeDocument/2006/relationships/hyperlink" Target="http://www.pembrokeroadsurgery.co.uk/index.html"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uhbristol.nhs.uk/patients-and-visitors/your-hospitals/university-of-bristol-dental-hospital/" TargetMode="External"/><Relationship Id="rId4" Type="http://schemas.openxmlformats.org/officeDocument/2006/relationships/hyperlink" Target="https://www.oasisdentalcare.co.uk/practices/oasis-dental-care-clift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elcbristol.co.uk/documents/complaints-and-suggestions-policy/" TargetMode="External"/><Relationship Id="rId13" Type="http://schemas.openxmlformats.org/officeDocument/2006/relationships/hyperlink" Target="https://elcbristol.co.uk/documents/risk-assessment-policy/" TargetMode="External"/><Relationship Id="rId18" Type="http://schemas.openxmlformats.org/officeDocument/2006/relationships/hyperlink" Target="https://elcbristol.co.uk/documents/emergency-policy/" TargetMode="External"/><Relationship Id="rId26" Type="http://schemas.openxmlformats.org/officeDocument/2006/relationships/hyperlink" Target="https://elcbristol.co.uk/documents/cultural-awareness-policy/" TargetMode="External"/><Relationship Id="rId3" Type="http://schemas.openxmlformats.org/officeDocument/2006/relationships/hyperlink" Target="https://elcbristol.co.uk/documents/attendance-and-lateness-policy/" TargetMode="External"/><Relationship Id="rId21" Type="http://schemas.openxmlformats.org/officeDocument/2006/relationships/hyperlink" Target="https://elcbristol.co.uk/documents/staff-recruitment-policy/" TargetMode="External"/><Relationship Id="rId7" Type="http://schemas.openxmlformats.org/officeDocument/2006/relationships/hyperlink" Target="https://elcbristol.co.uk/documents/abusive-behaviour-bullying-and-harassment-policy-procedures/" TargetMode="External"/><Relationship Id="rId12" Type="http://schemas.openxmlformats.org/officeDocument/2006/relationships/hyperlink" Target="https://elcbristol.co.uk/documents/welfare-policy/" TargetMode="External"/><Relationship Id="rId17" Type="http://schemas.openxmlformats.org/officeDocument/2006/relationships/hyperlink" Target="https://elcbristol.co.uk/documents/condensed-safeguarding-policy/" TargetMode="External"/><Relationship Id="rId25" Type="http://schemas.openxmlformats.org/officeDocument/2006/relationships/hyperlink" Target="https://elcbristol.co.uk/documents/english-out-there-policy/" TargetMode="External"/><Relationship Id="rId2" Type="http://schemas.openxmlformats.org/officeDocument/2006/relationships/hyperlink" Target="https://elcbristol.co.uk/documents/school-rules/" TargetMode="External"/><Relationship Id="rId16" Type="http://schemas.openxmlformats.org/officeDocument/2006/relationships/hyperlink" Target="https://elcbristol.co.uk/documents/mental-wellbeing-policy/" TargetMode="External"/><Relationship Id="rId20" Type="http://schemas.openxmlformats.org/officeDocument/2006/relationships/hyperlink" Target="https://elcbristol.co.uk/documents/corporate-social-responsibility/" TargetMode="External"/><Relationship Id="rId29" Type="http://schemas.openxmlformats.org/officeDocument/2006/relationships/hyperlink" Target="https://elcbristol.co.uk/documents/student-privacy/" TargetMode="External"/><Relationship Id="rId1" Type="http://schemas.openxmlformats.org/officeDocument/2006/relationships/slideLayout" Target="../slideLayouts/slideLayout7.xml"/><Relationship Id="rId6" Type="http://schemas.openxmlformats.org/officeDocument/2006/relationships/hyperlink" Target="https://elcbristol.co.uk/documents/prevent-policy/" TargetMode="External"/><Relationship Id="rId11" Type="http://schemas.openxmlformats.org/officeDocument/2006/relationships/hyperlink" Target="https://elcbristol.co.uk/documents/covid-19-policy/" TargetMode="External"/><Relationship Id="rId24" Type="http://schemas.openxmlformats.org/officeDocument/2006/relationships/hyperlink" Target="https://elcbristol.co.uk/documents/gifted-and-talented-students/" TargetMode="External"/><Relationship Id="rId32" Type="http://schemas.openxmlformats.org/officeDocument/2006/relationships/hyperlink" Target="https://elcbristol.co.uk/documents/privacy-notice-for-accommodation-providers/" TargetMode="External"/><Relationship Id="rId5" Type="http://schemas.openxmlformats.org/officeDocument/2006/relationships/hyperlink" Target="https://elcbristol.co.uk/documents/holiday-policy-students/" TargetMode="External"/><Relationship Id="rId15" Type="http://schemas.openxmlformats.org/officeDocument/2006/relationships/hyperlink" Target="https://elcbristol.co.uk/documents/health-and-safety-policy/" TargetMode="External"/><Relationship Id="rId23" Type="http://schemas.openxmlformats.org/officeDocument/2006/relationships/hyperlink" Target="https://elcbristol.co.uk/documents/special-educational-needs-and-disabilities-policy/" TargetMode="External"/><Relationship Id="rId28" Type="http://schemas.openxmlformats.org/officeDocument/2006/relationships/hyperlink" Target="https://elcbristol.co.uk/documents/police-registration-policy/" TargetMode="External"/><Relationship Id="rId10" Type="http://schemas.openxmlformats.org/officeDocument/2006/relationships/hyperlink" Target="https://elcbristol.co.uk/english-language-school-bristol/school-policies/" TargetMode="External"/><Relationship Id="rId19" Type="http://schemas.openxmlformats.org/officeDocument/2006/relationships/hyperlink" Target="https://elcbristol.co.uk/documents/fire-safety-policy/" TargetMode="External"/><Relationship Id="rId31" Type="http://schemas.openxmlformats.org/officeDocument/2006/relationships/hyperlink" Target="https://elcbristol.co.uk/documents/quality-assurance-policy/" TargetMode="External"/><Relationship Id="rId4" Type="http://schemas.openxmlformats.org/officeDocument/2006/relationships/hyperlink" Target="https://elcbristol.co.uk/documents/student-discipline-policy-procedures/" TargetMode="External"/><Relationship Id="rId9" Type="http://schemas.openxmlformats.org/officeDocument/2006/relationships/hyperlink" Target="https://elcbristol.co.uk/documents/cancellation-refunds-policy/" TargetMode="External"/><Relationship Id="rId14" Type="http://schemas.openxmlformats.org/officeDocument/2006/relationships/hyperlink" Target="https://elcbristol.co.uk/documents/first-aid-policy-procedures/" TargetMode="External"/><Relationship Id="rId22" Type="http://schemas.openxmlformats.org/officeDocument/2006/relationships/hyperlink" Target="https://elcbristol.co.uk/documents/curriculum-policy/" TargetMode="External"/><Relationship Id="rId27" Type="http://schemas.openxmlformats.org/officeDocument/2006/relationships/hyperlink" Target="https://elcbristol.co.uk/documents/equality-policy/" TargetMode="External"/><Relationship Id="rId30" Type="http://schemas.openxmlformats.org/officeDocument/2006/relationships/hyperlink" Target="https://elcbristol.co.uk/documents/internet-policy/"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47E4B9-406D-4312-9C7A-ADA233EFEE45}"/>
              </a:ext>
            </a:extLst>
          </p:cNvPr>
          <p:cNvSpPr/>
          <p:nvPr/>
        </p:nvSpPr>
        <p:spPr>
          <a:xfrm>
            <a:off x="3148237" y="1202584"/>
            <a:ext cx="524790" cy="627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200237E-07A7-4A11-BE38-E5266F223C6D}"/>
              </a:ext>
            </a:extLst>
          </p:cNvPr>
          <p:cNvSpPr/>
          <p:nvPr/>
        </p:nvSpPr>
        <p:spPr>
          <a:xfrm>
            <a:off x="3148237" y="1761447"/>
            <a:ext cx="524790" cy="10285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14FDD0B-965F-4388-AD97-91C346A51A46}"/>
              </a:ext>
            </a:extLst>
          </p:cNvPr>
          <p:cNvSpPr/>
          <p:nvPr/>
        </p:nvSpPr>
        <p:spPr>
          <a:xfrm>
            <a:off x="3148237" y="2789987"/>
            <a:ext cx="524790" cy="16363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574B317-ECFB-44D7-A992-901B63A2B567}"/>
              </a:ext>
            </a:extLst>
          </p:cNvPr>
          <p:cNvSpPr/>
          <p:nvPr/>
        </p:nvSpPr>
        <p:spPr>
          <a:xfrm>
            <a:off x="3148237" y="4368899"/>
            <a:ext cx="524790" cy="1841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F75B268-A5D9-4B56-82FA-8A2E5C823C1D}"/>
              </a:ext>
            </a:extLst>
          </p:cNvPr>
          <p:cNvSpPr/>
          <p:nvPr/>
        </p:nvSpPr>
        <p:spPr>
          <a:xfrm>
            <a:off x="3148237" y="6148070"/>
            <a:ext cx="524790" cy="13569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1CAC2DD-CA38-4102-B75A-38CCEC708FAD}"/>
              </a:ext>
            </a:extLst>
          </p:cNvPr>
          <p:cNvSpPr/>
          <p:nvPr/>
        </p:nvSpPr>
        <p:spPr>
          <a:xfrm>
            <a:off x="3148237" y="7505012"/>
            <a:ext cx="524790" cy="7556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FB3CF16-BB12-4C6E-9D68-0EAD8441DD58}"/>
              </a:ext>
            </a:extLst>
          </p:cNvPr>
          <p:cNvSpPr/>
          <p:nvPr/>
        </p:nvSpPr>
        <p:spPr>
          <a:xfrm>
            <a:off x="3689591" y="1248304"/>
            <a:ext cx="2823213" cy="7078861"/>
          </a:xfrm>
          <a:prstGeom prst="rect">
            <a:avLst/>
          </a:prstGeom>
        </p:spPr>
        <p:txBody>
          <a:bodyPr wrap="square" lIns="91440" tIns="45720" rIns="91440" bIns="45720" anchor="t">
            <a:spAutoFit/>
          </a:bodyPr>
          <a:lstStyle/>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Sample Timetable</a:t>
            </a:r>
            <a:endParaRPr lang="en-GB" sz="1050" b="1">
              <a:latin typeface="Gill Sans MT"/>
              <a:ea typeface="Calibri" panose="020F0502020204030204" pitchFamily="34" charset="0"/>
              <a:cs typeface="Times New Roman"/>
            </a:endParaRP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General English Courses</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Exam Info</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Study Strategies</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Self-Study</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ELC E-Learning &amp; Other Resources</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Cultural Awareness</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English out There!</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Homestay Advice</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Living in Self-Catering</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What and Where</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Opening a Bank Account</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Respect / Prevent</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Safety and Security</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Emergency Procedures</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It’s Good to Talk</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Safeguarding Team</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Feeling Unwell</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School Rules</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Cancellation and Refunds</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Holidays</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Holiday / Cancellation / Refund Forms</a:t>
            </a:r>
          </a:p>
          <a:p>
            <a:pPr marL="171450" lvl="0" indent="-171450">
              <a:spcAft>
                <a:spcPts val="600"/>
              </a:spcAft>
              <a:buFont typeface="Wingdings" panose="05000000000000000000" pitchFamily="2" charset="2"/>
              <a:buChar char="§"/>
            </a:pPr>
            <a:r>
              <a:rPr lang="en-GB" sz="1200">
                <a:latin typeface="Gill Sans MT"/>
                <a:ea typeface="Calibri" panose="020F0502020204030204" pitchFamily="34" charset="0"/>
                <a:cs typeface="Times New Roman"/>
              </a:rPr>
              <a:t>Student Discipline Policy/Procedures</a:t>
            </a:r>
          </a:p>
          <a:p>
            <a:pPr marL="17145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Privacy Notice</a:t>
            </a:r>
            <a:endParaRPr lang="en-GB" sz="1200">
              <a:solidFill>
                <a:schemeClr val="tx1">
                  <a:lumMod val="50000"/>
                  <a:lumOff val="50000"/>
                </a:schemeClr>
              </a:solidFill>
              <a:latin typeface="Gill Sans MT" panose="020B0502020104020203" pitchFamily="34" charset="0"/>
              <a:ea typeface="Calibri" panose="020F0502020204030204" pitchFamily="34" charset="0"/>
              <a:cs typeface="Times New Roman" panose="02020603050405020304" pitchFamily="18" charset="0"/>
            </a:endParaRPr>
          </a:p>
          <a:p>
            <a:pPr marL="17145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School Policies</a:t>
            </a:r>
            <a:endParaRPr lang="en-GB" sz="1200">
              <a:solidFill>
                <a:schemeClr val="tx1">
                  <a:lumMod val="50000"/>
                  <a:lumOff val="50000"/>
                </a:schemeClr>
              </a:solidFill>
              <a:latin typeface="Gill Sans MT" panose="020B0502020104020203" pitchFamily="34" charset="0"/>
              <a:ea typeface="Calibri" panose="020F0502020204030204" pitchFamily="34" charset="0"/>
              <a:cs typeface="Times New Roman" panose="02020603050405020304" pitchFamily="18" charset="0"/>
            </a:endParaRP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Pay by Flywire</a:t>
            </a:r>
          </a:p>
          <a:p>
            <a:pPr marL="171450" lvl="0" indent="-171450">
              <a:spcAft>
                <a:spcPts val="600"/>
              </a:spcAft>
              <a:buFont typeface="Wingdings" panose="05000000000000000000" pitchFamily="2" charset="2"/>
              <a:buChar char="§"/>
            </a:pPr>
            <a:r>
              <a:rPr lang="en-GB" sz="1200">
                <a:solidFill>
                  <a:schemeClr val="tx1">
                    <a:lumMod val="50000"/>
                    <a:lumOff val="50000"/>
                  </a:schemeClr>
                </a:solidFill>
                <a:latin typeface="Gill Sans MT"/>
                <a:ea typeface="Calibri" panose="020F0502020204030204" pitchFamily="34" charset="0"/>
                <a:cs typeface="Times New Roman"/>
              </a:rPr>
              <a:t>ELC Quiz for New Students</a:t>
            </a:r>
            <a:endParaRPr lang="en-GB" sz="1200">
              <a:solidFill>
                <a:schemeClr val="tx1">
                  <a:lumMod val="50000"/>
                  <a:lumOff val="50000"/>
                </a:schemeClr>
              </a:solidFill>
              <a:effectLst/>
              <a:latin typeface="Gill Sans MT"/>
              <a:ea typeface="Calibri" panose="020F0502020204030204" pitchFamily="34" charset="0"/>
              <a:cs typeface="Times New Roman"/>
            </a:endParaRPr>
          </a:p>
        </p:txBody>
      </p:sp>
      <p:sp>
        <p:nvSpPr>
          <p:cNvPr id="7" name="TextBox 6">
            <a:extLst>
              <a:ext uri="{FF2B5EF4-FFF2-40B4-BE49-F238E27FC236}">
                <a16:creationId xmlns:a16="http://schemas.microsoft.com/office/drawing/2014/main" id="{603A1DBD-5243-42B5-9FF0-025055DF4F5D}"/>
              </a:ext>
            </a:extLst>
          </p:cNvPr>
          <p:cNvSpPr txBox="1"/>
          <p:nvPr/>
        </p:nvSpPr>
        <p:spPr>
          <a:xfrm>
            <a:off x="260798" y="213648"/>
            <a:ext cx="6336405" cy="292388"/>
          </a:xfrm>
          <a:prstGeom prst="rect">
            <a:avLst/>
          </a:prstGeom>
          <a:noFill/>
        </p:spPr>
        <p:txBody>
          <a:bodyPr wrap="square" rtlCol="0">
            <a:spAutoFit/>
          </a:bodyPr>
          <a:lstStyle/>
          <a:p>
            <a:pPr algn="ctr"/>
            <a:r>
              <a:rPr lang="en-GB" sz="1300" spc="300">
                <a:latin typeface="Gill Sans MT" panose="020B0502020104020203" pitchFamily="34" charset="0"/>
              </a:rPr>
              <a:t>ELC BRISTOL</a:t>
            </a:r>
          </a:p>
        </p:txBody>
      </p:sp>
      <p:sp>
        <p:nvSpPr>
          <p:cNvPr id="8" name="TextBox 7">
            <a:extLst>
              <a:ext uri="{FF2B5EF4-FFF2-40B4-BE49-F238E27FC236}">
                <a16:creationId xmlns:a16="http://schemas.microsoft.com/office/drawing/2014/main" id="{4D5D2D72-FFBD-442D-9B4F-3DCE3AF03D93}"/>
              </a:ext>
            </a:extLst>
          </p:cNvPr>
          <p:cNvSpPr txBox="1"/>
          <p:nvPr/>
        </p:nvSpPr>
        <p:spPr>
          <a:xfrm>
            <a:off x="260798" y="432092"/>
            <a:ext cx="6336405" cy="492443"/>
          </a:xfrm>
          <a:prstGeom prst="rect">
            <a:avLst/>
          </a:prstGeom>
          <a:noFill/>
        </p:spPr>
        <p:txBody>
          <a:bodyPr wrap="square" rtlCol="0">
            <a:spAutoFit/>
          </a:bodyPr>
          <a:lstStyle/>
          <a:p>
            <a:pPr algn="ctr"/>
            <a:r>
              <a:rPr lang="en-GB" sz="2600" b="1">
                <a:latin typeface="Gill Sans MT" panose="020B0502020104020203" pitchFamily="34" charset="0"/>
              </a:rPr>
              <a:t>INDEX</a:t>
            </a:r>
          </a:p>
        </p:txBody>
      </p:sp>
      <p:pic>
        <p:nvPicPr>
          <p:cNvPr id="10" name="Picture 9">
            <a:extLst>
              <a:ext uri="{FF2B5EF4-FFF2-40B4-BE49-F238E27FC236}">
                <a16:creationId xmlns:a16="http://schemas.microsoft.com/office/drawing/2014/main" id="{2375E817-DE4A-4497-A585-5B5100FCDFA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29222" y="8616777"/>
            <a:ext cx="843612" cy="843612"/>
          </a:xfrm>
          <a:prstGeom prst="rect">
            <a:avLst/>
          </a:prstGeom>
        </p:spPr>
      </p:pic>
      <p:sp>
        <p:nvSpPr>
          <p:cNvPr id="11" name="Slide Number Placeholder 10">
            <a:extLst>
              <a:ext uri="{FF2B5EF4-FFF2-40B4-BE49-F238E27FC236}">
                <a16:creationId xmlns:a16="http://schemas.microsoft.com/office/drawing/2014/main" id="{8322909A-1501-4A34-8DE1-24B49A545FF1}"/>
              </a:ext>
            </a:extLst>
          </p:cNvPr>
          <p:cNvSpPr>
            <a:spLocks noGrp="1"/>
          </p:cNvSpPr>
          <p:nvPr>
            <p:ph type="sldNum" sz="quarter" idx="12"/>
          </p:nvPr>
        </p:nvSpPr>
        <p:spPr/>
        <p:txBody>
          <a:bodyPr/>
          <a:lstStyle/>
          <a:p>
            <a:fld id="{F4B54143-4A7D-48E2-B99E-606F831BC0BC}" type="slidenum">
              <a:rPr lang="en-GB" smtClean="0"/>
              <a:t>1</a:t>
            </a:fld>
            <a:endParaRPr lang="en-GB"/>
          </a:p>
        </p:txBody>
      </p:sp>
      <p:sp>
        <p:nvSpPr>
          <p:cNvPr id="2" name="Rectangle 1">
            <a:extLst>
              <a:ext uri="{FF2B5EF4-FFF2-40B4-BE49-F238E27FC236}">
                <a16:creationId xmlns:a16="http://schemas.microsoft.com/office/drawing/2014/main" id="{8A6053C4-ED1B-4415-93FA-DA0DEAC48941}"/>
              </a:ext>
            </a:extLst>
          </p:cNvPr>
          <p:cNvSpPr/>
          <p:nvPr/>
        </p:nvSpPr>
        <p:spPr>
          <a:xfrm>
            <a:off x="2977029" y="1202583"/>
            <a:ext cx="85144" cy="6273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594E1A4-9489-4699-9BC7-51B2150B69AC}"/>
              </a:ext>
            </a:extLst>
          </p:cNvPr>
          <p:cNvSpPr/>
          <p:nvPr/>
        </p:nvSpPr>
        <p:spPr>
          <a:xfrm>
            <a:off x="2977029" y="1761446"/>
            <a:ext cx="85144" cy="10875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7A1752A-7A67-4B02-8388-74C48640D0CB}"/>
              </a:ext>
            </a:extLst>
          </p:cNvPr>
          <p:cNvSpPr/>
          <p:nvPr/>
        </p:nvSpPr>
        <p:spPr>
          <a:xfrm>
            <a:off x="2977029" y="2789986"/>
            <a:ext cx="85144" cy="16363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D20146A-5885-4741-B492-8EF946B27D15}"/>
              </a:ext>
            </a:extLst>
          </p:cNvPr>
          <p:cNvSpPr/>
          <p:nvPr/>
        </p:nvSpPr>
        <p:spPr>
          <a:xfrm>
            <a:off x="2977029" y="4368900"/>
            <a:ext cx="85144" cy="18416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5BDCA4B-DBA0-4C8A-9D31-F96630D9F95B}"/>
              </a:ext>
            </a:extLst>
          </p:cNvPr>
          <p:cNvSpPr/>
          <p:nvPr/>
        </p:nvSpPr>
        <p:spPr>
          <a:xfrm>
            <a:off x="2977029" y="6148069"/>
            <a:ext cx="85144" cy="14283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4CE41A5-3722-4C2D-B795-43F8FE2F3679}"/>
              </a:ext>
            </a:extLst>
          </p:cNvPr>
          <p:cNvSpPr/>
          <p:nvPr/>
        </p:nvSpPr>
        <p:spPr>
          <a:xfrm>
            <a:off x="2977029" y="7505012"/>
            <a:ext cx="85144" cy="7556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CEE32E2-FB3E-450A-AF98-57939488F1B4}"/>
              </a:ext>
            </a:extLst>
          </p:cNvPr>
          <p:cNvSpPr txBox="1"/>
          <p:nvPr/>
        </p:nvSpPr>
        <p:spPr>
          <a:xfrm>
            <a:off x="1465020" y="1251182"/>
            <a:ext cx="1452536" cy="461665"/>
          </a:xfrm>
          <a:prstGeom prst="rect">
            <a:avLst/>
          </a:prstGeom>
          <a:noFill/>
        </p:spPr>
        <p:txBody>
          <a:bodyPr wrap="square" rtlCol="0">
            <a:spAutoFit/>
          </a:bodyPr>
          <a:lstStyle/>
          <a:p>
            <a:pPr algn="r"/>
            <a:r>
              <a:rPr lang="en-GB" sz="1200" b="1">
                <a:latin typeface="Gill Sans MT" panose="020B0502020104020203" pitchFamily="34" charset="0"/>
              </a:rPr>
              <a:t>GENERAL INFORMATION</a:t>
            </a:r>
            <a:endParaRPr lang="en-GB" sz="1200">
              <a:latin typeface="Gill Sans MT" panose="020B0502020104020203" pitchFamily="34" charset="0"/>
            </a:endParaRPr>
          </a:p>
        </p:txBody>
      </p:sp>
      <p:sp>
        <p:nvSpPr>
          <p:cNvPr id="19" name="TextBox 18">
            <a:extLst>
              <a:ext uri="{FF2B5EF4-FFF2-40B4-BE49-F238E27FC236}">
                <a16:creationId xmlns:a16="http://schemas.microsoft.com/office/drawing/2014/main" id="{AFBD8CB0-A6F9-4777-AEFF-3E4FBA0A8612}"/>
              </a:ext>
            </a:extLst>
          </p:cNvPr>
          <p:cNvSpPr txBox="1"/>
          <p:nvPr/>
        </p:nvSpPr>
        <p:spPr>
          <a:xfrm>
            <a:off x="1465020" y="2014035"/>
            <a:ext cx="1452536" cy="286850"/>
          </a:xfrm>
          <a:prstGeom prst="rect">
            <a:avLst/>
          </a:prstGeom>
          <a:noFill/>
        </p:spPr>
        <p:txBody>
          <a:bodyPr wrap="square" rtlCol="0">
            <a:spAutoFit/>
          </a:bodyPr>
          <a:lstStyle/>
          <a:p>
            <a:pPr algn="r"/>
            <a:r>
              <a:rPr lang="en-GB" sz="1200" b="1">
                <a:latin typeface="Gill Sans MT" panose="020B0502020104020203" pitchFamily="34" charset="0"/>
              </a:rPr>
              <a:t>STUDYING</a:t>
            </a:r>
            <a:endParaRPr lang="en-GB" sz="1200">
              <a:latin typeface="Gill Sans MT" panose="020B0502020104020203" pitchFamily="34" charset="0"/>
            </a:endParaRPr>
          </a:p>
        </p:txBody>
      </p:sp>
      <p:sp>
        <p:nvSpPr>
          <p:cNvPr id="20" name="TextBox 19">
            <a:extLst>
              <a:ext uri="{FF2B5EF4-FFF2-40B4-BE49-F238E27FC236}">
                <a16:creationId xmlns:a16="http://schemas.microsoft.com/office/drawing/2014/main" id="{8F4F4720-F1E3-4A8A-BA5F-8049D1F13666}"/>
              </a:ext>
            </a:extLst>
          </p:cNvPr>
          <p:cNvSpPr txBox="1"/>
          <p:nvPr/>
        </p:nvSpPr>
        <p:spPr>
          <a:xfrm>
            <a:off x="1465020" y="3322211"/>
            <a:ext cx="1452536" cy="286850"/>
          </a:xfrm>
          <a:prstGeom prst="rect">
            <a:avLst/>
          </a:prstGeom>
          <a:noFill/>
        </p:spPr>
        <p:txBody>
          <a:bodyPr wrap="square" rtlCol="0">
            <a:spAutoFit/>
          </a:bodyPr>
          <a:lstStyle/>
          <a:p>
            <a:pPr algn="r"/>
            <a:r>
              <a:rPr lang="en-GB" sz="1200" b="1">
                <a:latin typeface="Gill Sans MT" panose="020B0502020104020203" pitchFamily="34" charset="0"/>
              </a:rPr>
              <a:t>LIFESTYLE</a:t>
            </a:r>
            <a:endParaRPr lang="en-GB" sz="1200">
              <a:latin typeface="Gill Sans MT" panose="020B0502020104020203" pitchFamily="34" charset="0"/>
            </a:endParaRPr>
          </a:p>
        </p:txBody>
      </p:sp>
      <p:sp>
        <p:nvSpPr>
          <p:cNvPr id="21" name="TextBox 20">
            <a:extLst>
              <a:ext uri="{FF2B5EF4-FFF2-40B4-BE49-F238E27FC236}">
                <a16:creationId xmlns:a16="http://schemas.microsoft.com/office/drawing/2014/main" id="{AD9947E7-B986-4799-99E1-5426FA6B910F}"/>
              </a:ext>
            </a:extLst>
          </p:cNvPr>
          <p:cNvSpPr txBox="1"/>
          <p:nvPr/>
        </p:nvSpPr>
        <p:spPr>
          <a:xfrm>
            <a:off x="1465020" y="4784171"/>
            <a:ext cx="1452536" cy="646331"/>
          </a:xfrm>
          <a:prstGeom prst="rect">
            <a:avLst/>
          </a:prstGeom>
          <a:noFill/>
        </p:spPr>
        <p:txBody>
          <a:bodyPr wrap="square" rtlCol="0">
            <a:spAutoFit/>
          </a:bodyPr>
          <a:lstStyle/>
          <a:p>
            <a:pPr algn="r"/>
            <a:r>
              <a:rPr lang="en-GB" sz="1200" b="1">
                <a:latin typeface="Gill Sans MT" panose="020B0502020104020203" pitchFamily="34" charset="0"/>
              </a:rPr>
              <a:t>HEALTH,</a:t>
            </a:r>
          </a:p>
          <a:p>
            <a:pPr algn="r"/>
            <a:r>
              <a:rPr lang="en-GB" sz="1200" b="1">
                <a:latin typeface="Gill Sans MT" panose="020B0502020104020203" pitchFamily="34" charset="0"/>
              </a:rPr>
              <a:t>SAFETY &amp;</a:t>
            </a:r>
          </a:p>
          <a:p>
            <a:pPr algn="r"/>
            <a:r>
              <a:rPr lang="en-GB" sz="1200" b="1">
                <a:latin typeface="Gill Sans MT" panose="020B0502020104020203" pitchFamily="34" charset="0"/>
              </a:rPr>
              <a:t>WELFARE</a:t>
            </a:r>
            <a:endParaRPr lang="en-GB" sz="1200">
              <a:latin typeface="Gill Sans MT" panose="020B0502020104020203" pitchFamily="34" charset="0"/>
            </a:endParaRPr>
          </a:p>
        </p:txBody>
      </p:sp>
      <p:sp>
        <p:nvSpPr>
          <p:cNvPr id="22" name="TextBox 21">
            <a:extLst>
              <a:ext uri="{FF2B5EF4-FFF2-40B4-BE49-F238E27FC236}">
                <a16:creationId xmlns:a16="http://schemas.microsoft.com/office/drawing/2014/main" id="{617BC538-3C8C-49BB-BE98-AB6E73BF15A9}"/>
              </a:ext>
            </a:extLst>
          </p:cNvPr>
          <p:cNvSpPr txBox="1"/>
          <p:nvPr/>
        </p:nvSpPr>
        <p:spPr>
          <a:xfrm>
            <a:off x="1465020" y="6579070"/>
            <a:ext cx="1452536" cy="461665"/>
          </a:xfrm>
          <a:prstGeom prst="rect">
            <a:avLst/>
          </a:prstGeom>
          <a:noFill/>
        </p:spPr>
        <p:txBody>
          <a:bodyPr wrap="square" rtlCol="0">
            <a:spAutoFit/>
          </a:bodyPr>
          <a:lstStyle/>
          <a:p>
            <a:pPr algn="r"/>
            <a:r>
              <a:rPr lang="en-GB" sz="1200" b="1">
                <a:latin typeface="Gill Sans MT" panose="020B0502020104020203" pitchFamily="34" charset="0"/>
              </a:rPr>
              <a:t>RULES &amp; POLICIES</a:t>
            </a:r>
            <a:endParaRPr lang="en-GB" sz="1200">
              <a:latin typeface="Gill Sans MT" panose="020B0502020104020203" pitchFamily="34" charset="0"/>
            </a:endParaRPr>
          </a:p>
        </p:txBody>
      </p:sp>
      <p:sp>
        <p:nvSpPr>
          <p:cNvPr id="23" name="TextBox 22">
            <a:extLst>
              <a:ext uri="{FF2B5EF4-FFF2-40B4-BE49-F238E27FC236}">
                <a16:creationId xmlns:a16="http://schemas.microsoft.com/office/drawing/2014/main" id="{D0CE980A-8D0E-42F8-B665-39F141721E54}"/>
              </a:ext>
            </a:extLst>
          </p:cNvPr>
          <p:cNvSpPr txBox="1"/>
          <p:nvPr/>
        </p:nvSpPr>
        <p:spPr>
          <a:xfrm>
            <a:off x="1465020" y="7624411"/>
            <a:ext cx="1452536" cy="461665"/>
          </a:xfrm>
          <a:prstGeom prst="rect">
            <a:avLst/>
          </a:prstGeom>
          <a:noFill/>
        </p:spPr>
        <p:txBody>
          <a:bodyPr wrap="square" rtlCol="0">
            <a:spAutoFit/>
          </a:bodyPr>
          <a:lstStyle/>
          <a:p>
            <a:pPr algn="r"/>
            <a:r>
              <a:rPr lang="en-GB" sz="1200" b="1">
                <a:latin typeface="Gill Sans MT" panose="020B0502020104020203" pitchFamily="34" charset="0"/>
              </a:rPr>
              <a:t>EXTRA</a:t>
            </a:r>
          </a:p>
          <a:p>
            <a:pPr algn="r"/>
            <a:r>
              <a:rPr lang="en-GB" sz="1200" b="1">
                <a:latin typeface="Gill Sans MT" panose="020B0502020104020203" pitchFamily="34" charset="0"/>
              </a:rPr>
              <a:t>INFORMATION</a:t>
            </a:r>
            <a:endParaRPr lang="en-GB" sz="1200">
              <a:latin typeface="Gill Sans MT" panose="020B0502020104020203" pitchFamily="34" charset="0"/>
            </a:endParaRPr>
          </a:p>
        </p:txBody>
      </p:sp>
      <p:sp>
        <p:nvSpPr>
          <p:cNvPr id="24" name="Rectangle 23">
            <a:extLst>
              <a:ext uri="{FF2B5EF4-FFF2-40B4-BE49-F238E27FC236}">
                <a16:creationId xmlns:a16="http://schemas.microsoft.com/office/drawing/2014/main" id="{0D0B706C-873E-4D94-9151-90FB89C3F9B2}"/>
              </a:ext>
            </a:extLst>
          </p:cNvPr>
          <p:cNvSpPr/>
          <p:nvPr/>
        </p:nvSpPr>
        <p:spPr>
          <a:xfrm>
            <a:off x="3102517" y="1248994"/>
            <a:ext cx="609934" cy="7078861"/>
          </a:xfrm>
          <a:prstGeom prst="rect">
            <a:avLst/>
          </a:prstGeom>
        </p:spPr>
        <p:txBody>
          <a:bodyPr wrap="square" lIns="91440" tIns="45720" rIns="91440" bIns="45720" anchor="t">
            <a:spAutoFit/>
          </a:bodyPr>
          <a:lstStyle/>
          <a:p>
            <a:pPr lvl="0" algn="ctr">
              <a:spcAft>
                <a:spcPts val="600"/>
              </a:spcAft>
            </a:pPr>
            <a:r>
              <a:rPr lang="en-GB" sz="1200">
                <a:latin typeface="Gill Sans MT Condensed"/>
                <a:ea typeface="Calibri" panose="020F0502020204030204" pitchFamily="34" charset="0"/>
                <a:cs typeface="Times New Roman"/>
              </a:rPr>
              <a:t>2</a:t>
            </a:r>
            <a:endParaRPr lang="en-GB" sz="1050">
              <a:latin typeface="Gill Sans MT Condensed"/>
              <a:ea typeface="Calibri" panose="020F0502020204030204" pitchFamily="34" charset="0"/>
              <a:cs typeface="Times New Roman"/>
            </a:endParaRPr>
          </a:p>
          <a:p>
            <a:pPr lvl="0" algn="ctr">
              <a:spcAft>
                <a:spcPts val="600"/>
              </a:spcAft>
            </a:pPr>
            <a:r>
              <a:rPr lang="en-GB" sz="1200">
                <a:latin typeface="Gill Sans MT Condensed"/>
                <a:ea typeface="Calibri" panose="020F0502020204030204" pitchFamily="34" charset="0"/>
                <a:cs typeface="Times New Roman"/>
              </a:rPr>
              <a:t>3</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4</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5 - 6</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7</a:t>
            </a:r>
          </a:p>
          <a:p>
            <a:pPr lvl="0" algn="ctr">
              <a:spcAft>
                <a:spcPts val="600"/>
              </a:spcAft>
            </a:pPr>
            <a:r>
              <a:rPr lang="en-GB" sz="1200">
                <a:solidFill>
                  <a:srgbClr val="7F7F7F"/>
                </a:solidFill>
                <a:latin typeface="Gill Sans MT Condensed"/>
                <a:ea typeface="Calibri" panose="020F0502020204030204" pitchFamily="34" charset="0"/>
                <a:cs typeface="Times New Roman"/>
              </a:rPr>
              <a:t>8</a:t>
            </a:r>
          </a:p>
          <a:p>
            <a:pPr lvl="0" algn="ctr">
              <a:spcAft>
                <a:spcPts val="600"/>
              </a:spcAft>
            </a:pPr>
            <a:r>
              <a:rPr lang="en-GB" sz="1200">
                <a:latin typeface="Gill Sans MT Condensed"/>
                <a:ea typeface="Calibri" panose="020F0502020204030204" pitchFamily="34" charset="0"/>
                <a:cs typeface="Times New Roman"/>
              </a:rPr>
              <a:t>9</a:t>
            </a:r>
          </a:p>
          <a:p>
            <a:pPr lvl="0" algn="ctr">
              <a:spcAft>
                <a:spcPts val="600"/>
              </a:spcAft>
            </a:pPr>
            <a:r>
              <a:rPr lang="en-GB" sz="1200">
                <a:latin typeface="Gill Sans MT Condensed"/>
                <a:ea typeface="Calibri" panose="020F0502020204030204" pitchFamily="34" charset="0"/>
                <a:cs typeface="Times New Roman"/>
              </a:rPr>
              <a:t>10</a:t>
            </a:r>
          </a:p>
          <a:p>
            <a:pPr lvl="0" algn="ctr">
              <a:spcAft>
                <a:spcPts val="600"/>
              </a:spcAft>
            </a:pPr>
            <a:r>
              <a:rPr lang="en-GB" sz="1200">
                <a:latin typeface="Gill Sans MT Condensed"/>
                <a:ea typeface="Calibri" panose="020F0502020204030204" pitchFamily="34" charset="0"/>
                <a:cs typeface="Times New Roman"/>
              </a:rPr>
              <a:t>11 - 12</a:t>
            </a:r>
          </a:p>
          <a:p>
            <a:pPr lvl="0" algn="ctr">
              <a:spcAft>
                <a:spcPts val="600"/>
              </a:spcAft>
            </a:pPr>
            <a:r>
              <a:rPr lang="en-GB" sz="1200">
                <a:latin typeface="Gill Sans MT Condensed"/>
                <a:ea typeface="Calibri" panose="020F0502020204030204" pitchFamily="34" charset="0"/>
                <a:cs typeface="Times New Roman"/>
              </a:rPr>
              <a:t>13</a:t>
            </a:r>
          </a:p>
          <a:p>
            <a:pPr lvl="0" algn="ctr">
              <a:spcAft>
                <a:spcPts val="600"/>
              </a:spcAft>
            </a:pPr>
            <a:r>
              <a:rPr lang="en-GB" sz="1200">
                <a:latin typeface="Gill Sans MT Condensed"/>
                <a:ea typeface="Calibri" panose="020F0502020204030204" pitchFamily="34" charset="0"/>
                <a:cs typeface="Times New Roman"/>
              </a:rPr>
              <a:t>14 - 15</a:t>
            </a:r>
          </a:p>
          <a:p>
            <a:pPr lvl="0" algn="ctr">
              <a:spcAft>
                <a:spcPts val="600"/>
              </a:spcAft>
            </a:pPr>
            <a:r>
              <a:rPr lang="en-GB" sz="1200">
                <a:latin typeface="Gill Sans MT Condensed"/>
                <a:ea typeface="Calibri" panose="020F0502020204030204" pitchFamily="34" charset="0"/>
                <a:cs typeface="Times New Roman"/>
              </a:rPr>
              <a:t>16</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17</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18</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19</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20</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21</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22</a:t>
            </a: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23-24</a:t>
            </a:r>
          </a:p>
          <a:p>
            <a:pPr lvl="0" algn="ctr">
              <a:spcAft>
                <a:spcPts val="600"/>
              </a:spcAft>
            </a:pPr>
            <a:r>
              <a:rPr lang="en-GB" sz="1200">
                <a:latin typeface="Gill Sans MT Condensed"/>
                <a:ea typeface="Calibri" panose="020F0502020204030204" pitchFamily="34" charset="0"/>
                <a:cs typeface="Times New Roman"/>
              </a:rPr>
              <a:t>25</a:t>
            </a:r>
          </a:p>
          <a:p>
            <a:pPr lvl="0" algn="ctr">
              <a:spcAft>
                <a:spcPts val="600"/>
              </a:spcAft>
            </a:pPr>
            <a:r>
              <a:rPr lang="en-GB" sz="1200">
                <a:latin typeface="Gill Sans MT Condensed"/>
                <a:ea typeface="Calibri" panose="020F0502020204030204" pitchFamily="34" charset="0"/>
                <a:cs typeface="Times New Roman"/>
              </a:rPr>
              <a:t>26</a:t>
            </a:r>
          </a:p>
          <a:p>
            <a:pPr lvl="0" algn="ctr">
              <a:spcAft>
                <a:spcPts val="600"/>
              </a:spcAft>
            </a:pPr>
            <a:r>
              <a:rPr lang="en-GB" sz="1200">
                <a:latin typeface="Gill Sans MT Condensed"/>
                <a:ea typeface="Calibri" panose="020F0502020204030204" pitchFamily="34" charset="0"/>
                <a:cs typeface="Times New Roman"/>
              </a:rPr>
              <a:t>27</a:t>
            </a:r>
          </a:p>
          <a:p>
            <a:pPr lvl="0" algn="ctr">
              <a:spcAft>
                <a:spcPts val="600"/>
              </a:spcAft>
            </a:pPr>
            <a:r>
              <a:rPr lang="en-GB" sz="1200">
                <a:latin typeface="Gill Sans MT Condensed"/>
                <a:ea typeface="Calibri" panose="020F0502020204030204" pitchFamily="34" charset="0"/>
                <a:cs typeface="Times New Roman"/>
              </a:rPr>
              <a:t>28</a:t>
            </a:r>
          </a:p>
          <a:p>
            <a:pPr lvl="0" algn="ctr">
              <a:spcAft>
                <a:spcPts val="600"/>
              </a:spcAft>
            </a:pPr>
            <a:r>
              <a:rPr lang="en-GB" sz="1200">
                <a:latin typeface="Gill Sans MT Condensed"/>
                <a:ea typeface="Calibri" panose="020F0502020204030204" pitchFamily="34" charset="0"/>
                <a:cs typeface="Times New Roman"/>
              </a:rPr>
              <a:t>29-30</a:t>
            </a:r>
            <a:endParaRPr lang="en-GB" sz="1200">
              <a:latin typeface="Gill Sans MT Condensed" panose="020B0506020104020203" pitchFamily="34" charset="0"/>
              <a:ea typeface="Calibri" panose="020F0502020204030204" pitchFamily="34" charset="0"/>
              <a:cs typeface="Times New Roman" panose="02020603050405020304" pitchFamily="18" charset="0"/>
            </a:endParaRPr>
          </a:p>
          <a:p>
            <a:pPr algn="ctr">
              <a:spcAft>
                <a:spcPts val="600"/>
              </a:spcAft>
            </a:pPr>
            <a:r>
              <a:rPr lang="en-GB" sz="1200">
                <a:solidFill>
                  <a:schemeClr val="tx1">
                    <a:lumMod val="50000"/>
                    <a:lumOff val="50000"/>
                  </a:schemeClr>
                </a:solidFill>
                <a:latin typeface="Gill Sans MT Condensed" panose="020B0506020104020203" pitchFamily="34" charset="0"/>
                <a:ea typeface="Calibri" panose="020F0502020204030204" pitchFamily="34" charset="0"/>
                <a:cs typeface="Times New Roman" panose="02020603050405020304" pitchFamily="18" charset="0"/>
              </a:rPr>
              <a:t>31</a:t>
            </a:r>
          </a:p>
          <a:p>
            <a:pPr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32</a:t>
            </a:r>
            <a:endParaRPr lang="en-GB" sz="1200">
              <a:solidFill>
                <a:schemeClr val="tx1">
                  <a:lumMod val="50000"/>
                  <a:lumOff val="50000"/>
                </a:schemeClr>
              </a:solidFill>
              <a:latin typeface="Gill Sans MT Condensed" panose="020B0506020104020203" pitchFamily="34" charset="0"/>
              <a:ea typeface="Calibri" panose="020F0502020204030204" pitchFamily="34" charset="0"/>
              <a:cs typeface="Times New Roman" panose="02020603050405020304" pitchFamily="18" charset="0"/>
            </a:endParaRPr>
          </a:p>
          <a:p>
            <a:pPr lvl="0" algn="ctr">
              <a:spcAft>
                <a:spcPts val="600"/>
              </a:spcAft>
            </a:pPr>
            <a:r>
              <a:rPr lang="en-GB" sz="1200">
                <a:solidFill>
                  <a:schemeClr val="tx1">
                    <a:lumMod val="50000"/>
                    <a:lumOff val="50000"/>
                  </a:schemeClr>
                </a:solidFill>
                <a:latin typeface="Gill Sans MT Condensed"/>
                <a:ea typeface="Calibri" panose="020F0502020204030204" pitchFamily="34" charset="0"/>
                <a:cs typeface="Times New Roman"/>
              </a:rPr>
              <a:t>33</a:t>
            </a:r>
            <a:endParaRPr lang="en-GB" sz="1200">
              <a:solidFill>
                <a:schemeClr val="tx1">
                  <a:lumMod val="50000"/>
                  <a:lumOff val="50000"/>
                </a:schemeClr>
              </a:solidFill>
              <a:latin typeface="Gill Sans MT Condensed" panose="020B0506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71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31F935-F5DB-43A1-BB54-B3B6ADEFD19B}"/>
              </a:ext>
            </a:extLst>
          </p:cNvPr>
          <p:cNvSpPr>
            <a:spLocks noGrp="1"/>
          </p:cNvSpPr>
          <p:nvPr>
            <p:ph type="sldNum" sz="quarter" idx="12"/>
          </p:nvPr>
        </p:nvSpPr>
        <p:spPr/>
        <p:txBody>
          <a:bodyPr/>
          <a:lstStyle/>
          <a:p>
            <a:fld id="{F4B54143-4A7D-48E2-B99E-606F831BC0BC}" type="slidenum">
              <a:rPr lang="en-GB" smtClean="0"/>
              <a:t>10</a:t>
            </a:fld>
            <a:endParaRPr lang="en-GB"/>
          </a:p>
        </p:txBody>
      </p:sp>
      <p:sp>
        <p:nvSpPr>
          <p:cNvPr id="9" name="TextBox 8">
            <a:extLst>
              <a:ext uri="{FF2B5EF4-FFF2-40B4-BE49-F238E27FC236}">
                <a16:creationId xmlns:a16="http://schemas.microsoft.com/office/drawing/2014/main" id="{9C8CD0E6-0B29-4C3C-9C70-A756FBC84A12}"/>
              </a:ext>
            </a:extLst>
          </p:cNvPr>
          <p:cNvSpPr txBox="1"/>
          <p:nvPr/>
        </p:nvSpPr>
        <p:spPr>
          <a:xfrm>
            <a:off x="260798" y="180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9150A28D-65BA-4748-8445-B3A373407B1F}"/>
              </a:ext>
            </a:extLst>
          </p:cNvPr>
          <p:cNvSpPr txBox="1"/>
          <p:nvPr/>
        </p:nvSpPr>
        <p:spPr>
          <a:xfrm>
            <a:off x="260798" y="398677"/>
            <a:ext cx="6336405" cy="492443"/>
          </a:xfrm>
          <a:prstGeom prst="rect">
            <a:avLst/>
          </a:prstGeom>
          <a:noFill/>
        </p:spPr>
        <p:txBody>
          <a:bodyPr wrap="square" rtlCol="0">
            <a:spAutoFit/>
          </a:bodyPr>
          <a:lstStyle/>
          <a:p>
            <a:pPr algn="ctr"/>
            <a:r>
              <a:rPr lang="en-GB" sz="2600" b="1">
                <a:latin typeface="Gill Sans MT" panose="020B0502020104020203" pitchFamily="34" charset="0"/>
              </a:rPr>
              <a:t>ENGLISH OUT THERE</a:t>
            </a:r>
          </a:p>
        </p:txBody>
      </p:sp>
      <p:sp>
        <p:nvSpPr>
          <p:cNvPr id="12" name="Rectangle 11">
            <a:extLst>
              <a:ext uri="{FF2B5EF4-FFF2-40B4-BE49-F238E27FC236}">
                <a16:creationId xmlns:a16="http://schemas.microsoft.com/office/drawing/2014/main" id="{255DE8C7-56B3-4A81-A0CA-061E4FF3C256}"/>
              </a:ext>
            </a:extLst>
          </p:cNvPr>
          <p:cNvSpPr/>
          <p:nvPr/>
        </p:nvSpPr>
        <p:spPr>
          <a:xfrm>
            <a:off x="374522" y="1042658"/>
            <a:ext cx="6031716" cy="861774"/>
          </a:xfrm>
          <a:prstGeom prst="rect">
            <a:avLst/>
          </a:prstGeom>
        </p:spPr>
        <p:txBody>
          <a:bodyPr wrap="square">
            <a:spAutoFit/>
          </a:bodyPr>
          <a:lstStyle/>
          <a:p>
            <a:pPr>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EXPERIENCING BRITISH CULTURE:</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Studying English in England has one major advantage - you are exposed to the language 24 hours a day and this certainly helps you learn it more quickly. If you want to maximise your exposure to native speakers and immerse yourself in English culture you need to make a plan.</a:t>
            </a:r>
          </a:p>
        </p:txBody>
      </p:sp>
      <p:sp>
        <p:nvSpPr>
          <p:cNvPr id="2" name="Rectangle 1">
            <a:extLst>
              <a:ext uri="{FF2B5EF4-FFF2-40B4-BE49-F238E27FC236}">
                <a16:creationId xmlns:a16="http://schemas.microsoft.com/office/drawing/2014/main" id="{EA293665-BBD8-4B06-AAF8-721583FC627B}"/>
              </a:ext>
            </a:extLst>
          </p:cNvPr>
          <p:cNvSpPr/>
          <p:nvPr/>
        </p:nvSpPr>
        <p:spPr>
          <a:xfrm>
            <a:off x="601006" y="2035874"/>
            <a:ext cx="5655988" cy="5129609"/>
          </a:xfrm>
          <a:prstGeom prst="rect">
            <a:avLst/>
          </a:prstGeom>
        </p:spPr>
        <p:txBody>
          <a:bodyPr wrap="square" lIns="91440" tIns="45720" rIns="91440" bIns="45720" anchor="t">
            <a:spAutoFit/>
          </a:bodyPr>
          <a:lstStyle/>
          <a:p>
            <a:pPr algn="just">
              <a:spcAft>
                <a:spcPts val="600"/>
              </a:spcAft>
            </a:pPr>
            <a:r>
              <a:rPr lang="en-GB" sz="1200" b="1">
                <a:latin typeface="Gill Sans MT" panose="020B0502020104020203" pitchFamily="34" charset="0"/>
                <a:cs typeface="Times New Roman" panose="02020603050405020304" pitchFamily="18" charset="0"/>
              </a:rPr>
              <a:t>What can you do?</a:t>
            </a:r>
          </a:p>
          <a:p>
            <a:pPr algn="just">
              <a:spcAft>
                <a:spcPts val="1000"/>
              </a:spcAft>
            </a:pPr>
            <a:r>
              <a:rPr lang="en-GB" sz="1050" b="1">
                <a:latin typeface="Calibri"/>
                <a:ea typeface="Calibri" panose="020F0502020204030204" pitchFamily="34" charset="0"/>
                <a:cs typeface="Times New Roman"/>
              </a:rPr>
              <a:t>If you are staying with an English family, try to join in as much as possible. </a:t>
            </a:r>
            <a:r>
              <a:rPr lang="en-GB" sz="1050">
                <a:latin typeface="Calibri"/>
                <a:ea typeface="Calibri" panose="020F0502020204030204" pitchFamily="34" charset="0"/>
                <a:cs typeface="Times New Roman"/>
              </a:rPr>
              <a:t>It’s amazing how much conversation comes up if, rather than staying in your room, you offer to help around the house! You don’t have to, but why not ask if you can help with the shopping or even the washing up! The friendlier you are with the family, the more they will open up to you and the more you can practise your English.</a:t>
            </a:r>
          </a:p>
          <a:p>
            <a:pPr algn="just">
              <a:spcAft>
                <a:spcPts val="1000"/>
              </a:spcAft>
            </a:pPr>
            <a:r>
              <a:rPr lang="en-GB" sz="1050" b="1">
                <a:latin typeface="Calibri" panose="020F0502020204030204" pitchFamily="34" charset="0"/>
                <a:ea typeface="Calibri" panose="020F0502020204030204" pitchFamily="34" charset="0"/>
                <a:cs typeface="Times New Roman" panose="02020603050405020304" pitchFamily="18" charset="0"/>
              </a:rPr>
              <a:t>Bristol is an exciting city with lots going on</a:t>
            </a:r>
            <a:r>
              <a:rPr lang="en-GB" sz="1050">
                <a:latin typeface="Calibri" panose="020F0502020204030204" pitchFamily="34" charset="0"/>
                <a:ea typeface="Calibri" panose="020F0502020204030204" pitchFamily="34" charset="0"/>
                <a:cs typeface="Times New Roman" panose="02020603050405020304" pitchFamily="18" charset="0"/>
              </a:rPr>
              <a:t>. Keep an eye on the ‘Bristol’ monthly magazine and Bristol Visitor guide to see what events are happening locally. </a:t>
            </a:r>
          </a:p>
          <a:p>
            <a:pPr algn="just">
              <a:spcAft>
                <a:spcPts val="1000"/>
              </a:spcAft>
            </a:pPr>
            <a:r>
              <a:rPr lang="en-GB" sz="1050" b="1">
                <a:latin typeface="Calibri" panose="020F0502020204030204" pitchFamily="34" charset="0"/>
                <a:ea typeface="Calibri" panose="020F0502020204030204" pitchFamily="34" charset="0"/>
                <a:cs typeface="Times New Roman" panose="02020603050405020304" pitchFamily="18" charset="0"/>
              </a:rPr>
              <a:t>You can join one of the very many and varied university sports clubs or societies. </a:t>
            </a:r>
            <a:r>
              <a:rPr lang="en-GB" sz="1050">
                <a:latin typeface="Calibri" panose="020F0502020204030204" pitchFamily="34" charset="0"/>
                <a:ea typeface="Calibri" panose="020F0502020204030204" pitchFamily="34" charset="0"/>
                <a:cs typeface="Times New Roman" panose="02020603050405020304" pitchFamily="18" charset="0"/>
              </a:rPr>
              <a:t>This is a unique advantage for students at ELC and a great way to make English friends. Available from September to May.</a:t>
            </a:r>
          </a:p>
          <a:p>
            <a:pPr algn="just">
              <a:spcAft>
                <a:spcPts val="1000"/>
              </a:spcAft>
            </a:pPr>
            <a:r>
              <a:rPr lang="en-GB" sz="1050" b="1">
                <a:latin typeface="Calibri" panose="020F0502020204030204" pitchFamily="34" charset="0"/>
                <a:ea typeface="Calibri" panose="020F0502020204030204" pitchFamily="34" charset="0"/>
                <a:cs typeface="Times New Roman" panose="02020603050405020304" pitchFamily="18" charset="0"/>
              </a:rPr>
              <a:t>There’s a huge variety of interesting local clubs for you to join.</a:t>
            </a:r>
            <a:r>
              <a:rPr lang="en-GB" sz="1050">
                <a:latin typeface="Calibri" panose="020F0502020204030204" pitchFamily="34" charset="0"/>
                <a:ea typeface="Calibri" panose="020F0502020204030204" pitchFamily="34" charset="0"/>
                <a:cs typeface="Times New Roman" panose="02020603050405020304" pitchFamily="18" charset="0"/>
              </a:rPr>
              <a:t> Popular clubs include running, football, </a:t>
            </a:r>
            <a:r>
              <a:rPr lang="en-GB" sz="1050" err="1">
                <a:latin typeface="Calibri" panose="020F0502020204030204" pitchFamily="34" charset="0"/>
                <a:ea typeface="Calibri" panose="020F0502020204030204" pitchFamily="34" charset="0"/>
                <a:cs typeface="Times New Roman" panose="02020603050405020304" pitchFamily="18" charset="0"/>
              </a:rPr>
              <a:t>zumba</a:t>
            </a:r>
            <a:r>
              <a:rPr lang="en-GB" sz="1050">
                <a:latin typeface="Calibri" panose="020F0502020204030204" pitchFamily="34" charset="0"/>
                <a:ea typeface="Calibri" panose="020F0502020204030204" pitchFamily="34" charset="0"/>
                <a:cs typeface="Times New Roman" panose="02020603050405020304" pitchFamily="18" charset="0"/>
              </a:rPr>
              <a:t>, ballet, salsa and hip-hop clubs. Even if you just go along to the gym and swimming pool in Clifton College, you are bound to meet up with local people. </a:t>
            </a:r>
          </a:p>
          <a:p>
            <a:pPr algn="just">
              <a:spcAft>
                <a:spcPts val="1000"/>
              </a:spcAft>
            </a:pPr>
            <a:r>
              <a:rPr lang="en-GB" sz="1050" b="1">
                <a:latin typeface="Calibri"/>
                <a:ea typeface="Calibri" panose="020F0502020204030204" pitchFamily="34" charset="0"/>
                <a:cs typeface="Times New Roman"/>
              </a:rPr>
              <a:t>Local churches</a:t>
            </a:r>
            <a:r>
              <a:rPr lang="en-GB" sz="1050">
                <a:latin typeface="Calibri"/>
                <a:ea typeface="Calibri" panose="020F0502020204030204" pitchFamily="34" charset="0"/>
                <a:cs typeface="Times New Roman"/>
              </a:rPr>
              <a:t>:  St Peter and Paul’s Catholic Cathedral and All Saints Church of England Church are both close by on Pembroke Road, the local Mosque is in the University Students’ Union building and the Synagogue on Park Row all encourage our students to attend and join in with social events. See the hall notice board for your contact information and if you are interested, just go along. </a:t>
            </a:r>
            <a:endParaRPr lang="en-GB" sz="1050">
              <a:latin typeface="Calibri"/>
              <a:ea typeface="Calibri" panose="020F0502020204030204" pitchFamily="34" charset="0"/>
              <a:cs typeface="Times New Roman" panose="02020603050405020304" pitchFamily="18" charset="0"/>
            </a:endParaRPr>
          </a:p>
          <a:p>
            <a:pPr algn="just">
              <a:spcAft>
                <a:spcPts val="1000"/>
              </a:spcAft>
            </a:pPr>
            <a:r>
              <a:rPr lang="en-GB" sz="1050" b="1">
                <a:latin typeface="Calibri" panose="020F0502020204030204" pitchFamily="34" charset="0"/>
                <a:ea typeface="Calibri" panose="020F0502020204030204" pitchFamily="34" charset="0"/>
                <a:cs typeface="Times New Roman" panose="02020603050405020304" pitchFamily="18" charset="0"/>
              </a:rPr>
              <a:t>BISC (Bristol International Student Centre). </a:t>
            </a:r>
            <a:r>
              <a:rPr lang="en-GB" sz="1050">
                <a:latin typeface="Calibri" panose="020F0502020204030204" pitchFamily="34" charset="0"/>
                <a:ea typeface="Calibri" panose="020F0502020204030204" pitchFamily="34" charset="0"/>
                <a:cs typeface="Times New Roman" panose="02020603050405020304" pitchFamily="18" charset="0"/>
              </a:rPr>
              <a:t>The University Christian society arranges weekly excursions, activities and many events where you will have the chance to meet local people. For more information, speak to the Social Programme Organiser.</a:t>
            </a:r>
          </a:p>
          <a:p>
            <a:pPr algn="just">
              <a:spcAft>
                <a:spcPts val="1000"/>
              </a:spcAft>
            </a:pPr>
            <a:r>
              <a:rPr lang="en-GB" sz="1050" b="1">
                <a:latin typeface="Calibri" panose="020F0502020204030204" pitchFamily="34" charset="0"/>
                <a:ea typeface="Calibri" panose="020F0502020204030204" pitchFamily="34" charset="0"/>
                <a:cs typeface="Times New Roman" panose="02020603050405020304" pitchFamily="18" charset="0"/>
              </a:rPr>
              <a:t>Lots of the social programme activities </a:t>
            </a:r>
            <a:r>
              <a:rPr lang="en-GB" sz="1050">
                <a:latin typeface="Calibri" panose="020F0502020204030204" pitchFamily="34" charset="0"/>
                <a:ea typeface="Calibri" panose="020F0502020204030204" pitchFamily="34" charset="0"/>
                <a:cs typeface="Times New Roman" panose="02020603050405020304" pitchFamily="18" charset="0"/>
              </a:rPr>
              <a:t>include listening to and interacting with native speakers. For example, theatre visits, guest speakers, pub quizzes, salsa classes and wine tasting. Sign up for activities in the office and enjoy yourself.</a:t>
            </a:r>
          </a:p>
          <a:p>
            <a:pPr algn="just">
              <a:spcAft>
                <a:spcPts val="1000"/>
              </a:spcAft>
            </a:pPr>
            <a:r>
              <a:rPr lang="en-GB" sz="1050" b="1">
                <a:latin typeface="Calibri" panose="020F0502020204030204" pitchFamily="34" charset="0"/>
                <a:ea typeface="Calibri" panose="020F0502020204030204" pitchFamily="34" charset="0"/>
                <a:cs typeface="Times New Roman" panose="02020603050405020304" pitchFamily="18" charset="0"/>
              </a:rPr>
              <a:t>Out of classroom activities: </a:t>
            </a:r>
            <a:r>
              <a:rPr lang="en-GB" sz="1050">
                <a:latin typeface="Calibri" panose="020F0502020204030204" pitchFamily="34" charset="0"/>
                <a:ea typeface="Calibri" panose="020F0502020204030204" pitchFamily="34" charset="0"/>
                <a:cs typeface="Times New Roman" panose="02020603050405020304" pitchFamily="18" charset="0"/>
              </a:rPr>
              <a:t>Local surveys, photo trails and more are arranged by your teacher.</a:t>
            </a:r>
          </a:p>
        </p:txBody>
      </p:sp>
      <p:sp>
        <p:nvSpPr>
          <p:cNvPr id="13" name="Rectangle 12">
            <a:extLst>
              <a:ext uri="{FF2B5EF4-FFF2-40B4-BE49-F238E27FC236}">
                <a16:creationId xmlns:a16="http://schemas.microsoft.com/office/drawing/2014/main" id="{FF8B3661-3053-49A0-B3A3-E790665AF033}"/>
              </a:ext>
            </a:extLst>
          </p:cNvPr>
          <p:cNvSpPr/>
          <p:nvPr/>
        </p:nvSpPr>
        <p:spPr>
          <a:xfrm>
            <a:off x="445477" y="1990445"/>
            <a:ext cx="5967046" cy="5339010"/>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0AAF71A-1716-4C78-B20B-C2E9B1E8FEDF}"/>
              </a:ext>
            </a:extLst>
          </p:cNvPr>
          <p:cNvSpPr/>
          <p:nvPr/>
        </p:nvSpPr>
        <p:spPr>
          <a:xfrm>
            <a:off x="445477" y="7459671"/>
            <a:ext cx="5967046" cy="1578637"/>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275B743-98DF-48AC-B8C3-BE5209122AAE}"/>
              </a:ext>
            </a:extLst>
          </p:cNvPr>
          <p:cNvSpPr/>
          <p:nvPr/>
        </p:nvSpPr>
        <p:spPr>
          <a:xfrm>
            <a:off x="439193" y="9157877"/>
            <a:ext cx="5967046" cy="592470"/>
          </a:xfrm>
          <a:prstGeom prst="rect">
            <a:avLst/>
          </a:prstGeom>
        </p:spPr>
        <p:txBody>
          <a:bodyPr wrap="square">
            <a:spAutoFit/>
          </a:bodyPr>
          <a:lstStyle/>
          <a:p>
            <a:pPr algn="ctr"/>
            <a:r>
              <a:rPr lang="en-GB" sz="1050" b="1">
                <a:latin typeface="Gill Sans MT" panose="020B0502020104020203" pitchFamily="34" charset="0"/>
                <a:ea typeface="Calibri" panose="020F0502020204030204" pitchFamily="34" charset="0"/>
                <a:cs typeface="Times New Roman" panose="02020603050405020304" pitchFamily="18" charset="0"/>
              </a:rPr>
              <a:t>THE MAIN THING IS TO REMEMBER TO SPEAK ENGLISH ALL THE TIME</a:t>
            </a:r>
          </a:p>
          <a:p>
            <a:pPr algn="ctr"/>
            <a:r>
              <a:rPr lang="en-GB" sz="1050">
                <a:latin typeface="Calibri" panose="020F0502020204030204" pitchFamily="34" charset="0"/>
                <a:ea typeface="Calibri" panose="020F0502020204030204" pitchFamily="34" charset="0"/>
                <a:cs typeface="Times New Roman" panose="02020603050405020304" pitchFamily="18" charset="0"/>
              </a:rPr>
              <a:t>During break time, at lunch time and after school. Don’t fall into the trap of speaking your own</a:t>
            </a:r>
          </a:p>
          <a:p>
            <a:pPr algn="ctr"/>
            <a:r>
              <a:rPr lang="en-GB" sz="1050">
                <a:latin typeface="Calibri" panose="020F0502020204030204" pitchFamily="34" charset="0"/>
                <a:ea typeface="Calibri" panose="020F0502020204030204" pitchFamily="34" charset="0"/>
                <a:cs typeface="Times New Roman" panose="02020603050405020304" pitchFamily="18" charset="0"/>
              </a:rPr>
              <a:t>language and just mixing with students from your own country.  You can do this when you go home!</a:t>
            </a:r>
          </a:p>
        </p:txBody>
      </p:sp>
      <p:sp>
        <p:nvSpPr>
          <p:cNvPr id="3" name="Rectangle 2">
            <a:extLst>
              <a:ext uri="{FF2B5EF4-FFF2-40B4-BE49-F238E27FC236}">
                <a16:creationId xmlns:a16="http://schemas.microsoft.com/office/drawing/2014/main" id="{CD5DA92A-D289-4B0A-9769-E234A5958B4C}"/>
              </a:ext>
            </a:extLst>
          </p:cNvPr>
          <p:cNvSpPr/>
          <p:nvPr/>
        </p:nvSpPr>
        <p:spPr>
          <a:xfrm>
            <a:off x="575903" y="7776695"/>
            <a:ext cx="5706194" cy="1169551"/>
          </a:xfrm>
          <a:prstGeom prst="rect">
            <a:avLst/>
          </a:prstGeom>
        </p:spPr>
        <p:txBody>
          <a:bodyPr wrap="square">
            <a:spAutoFit/>
          </a:bodyPr>
          <a:lstStyle/>
          <a:p>
            <a:pPr algn="just">
              <a:spcAft>
                <a:spcPts val="1000"/>
              </a:spcAft>
            </a:pPr>
            <a:r>
              <a:rPr lang="en-GB" sz="1000">
                <a:latin typeface="Calibri" panose="020F0502020204030204" pitchFamily="34" charset="0"/>
                <a:ea typeface="Calibri" panose="020F0502020204030204" pitchFamily="34" charset="0"/>
                <a:cs typeface="Times New Roman" panose="02020603050405020304" pitchFamily="18" charset="0"/>
              </a:rPr>
              <a:t>The only international students who are allowed to work in the UK are those who have a Tier 5 Youth Mobility Visa.  These are typically students between 18 and 30 who come from Japan, South Korea, Hong Kong and Taiwan.  When there is demand, we run an ELC Job Club during which we help students prepare their CVs.  We also advise them how to get a National Insurance Number which they will need before they can start to work. You can look for more information on our website (</a:t>
            </a:r>
            <a:r>
              <a:rPr lang="en-GB" sz="1000" b="1" err="1">
                <a:latin typeface="Calibri" panose="020F0502020204030204" pitchFamily="34" charset="0"/>
                <a:ea typeface="Calibri" panose="020F0502020204030204" pitchFamily="34" charset="0"/>
                <a:cs typeface="Times New Roman" panose="02020603050405020304" pitchFamily="18" charset="0"/>
              </a:rPr>
              <a:t>elcbristol.co.uk</a:t>
            </a:r>
            <a:r>
              <a:rPr lang="en-GB" sz="1000">
                <a:latin typeface="Calibri" panose="020F0502020204030204" pitchFamily="34" charset="0"/>
                <a:ea typeface="Calibri" panose="020F0502020204030204" pitchFamily="34" charset="0"/>
                <a:cs typeface="Times New Roman" panose="02020603050405020304" pitchFamily="18" charset="0"/>
              </a:rPr>
              <a:t>), where you can also find contact details of many of the places where our students have worked in the past and other key details about working in England. </a:t>
            </a:r>
          </a:p>
        </p:txBody>
      </p:sp>
      <p:sp>
        <p:nvSpPr>
          <p:cNvPr id="4" name="Rectangle 3">
            <a:extLst>
              <a:ext uri="{FF2B5EF4-FFF2-40B4-BE49-F238E27FC236}">
                <a16:creationId xmlns:a16="http://schemas.microsoft.com/office/drawing/2014/main" id="{1B003C87-4209-44AA-AD88-5562147A5326}"/>
              </a:ext>
            </a:extLst>
          </p:cNvPr>
          <p:cNvSpPr/>
          <p:nvPr/>
        </p:nvSpPr>
        <p:spPr>
          <a:xfrm>
            <a:off x="601006" y="7535824"/>
            <a:ext cx="1658852" cy="292388"/>
          </a:xfrm>
          <a:prstGeom prst="rect">
            <a:avLst/>
          </a:prstGeom>
        </p:spPr>
        <p:txBody>
          <a:bodyPr wrap="none">
            <a:spAutoFit/>
          </a:bodyPr>
          <a:lstStyle/>
          <a:p>
            <a:pPr>
              <a:spcAft>
                <a:spcPts val="1000"/>
              </a:spcAft>
            </a:pPr>
            <a:r>
              <a:rPr lang="en-GB" sz="1300" b="1">
                <a:latin typeface="Gill Sans MT" panose="020B0502020104020203" pitchFamily="34" charset="0"/>
                <a:cs typeface="Times New Roman" panose="02020603050405020304" pitchFamily="18" charset="0"/>
              </a:rPr>
              <a:t>Working in the UK</a:t>
            </a:r>
          </a:p>
        </p:txBody>
      </p:sp>
    </p:spTree>
    <p:extLst>
      <p:ext uri="{BB962C8B-B14F-4D97-AF65-F5344CB8AC3E}">
        <p14:creationId xmlns:p14="http://schemas.microsoft.com/office/powerpoint/2010/main" val="412995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FACEFB7-4B7B-4833-9909-6F1A4C39122F}"/>
              </a:ext>
            </a:extLst>
          </p:cNvPr>
          <p:cNvGrpSpPr/>
          <p:nvPr/>
        </p:nvGrpSpPr>
        <p:grpSpPr>
          <a:xfrm>
            <a:off x="450838" y="2569208"/>
            <a:ext cx="6101800" cy="1052831"/>
            <a:chOff x="614968" y="1198772"/>
            <a:chExt cx="3593476" cy="1713796"/>
          </a:xfrm>
        </p:grpSpPr>
        <p:sp>
          <p:nvSpPr>
            <p:cNvPr id="14" name="Rectangle 13">
              <a:extLst>
                <a:ext uri="{FF2B5EF4-FFF2-40B4-BE49-F238E27FC236}">
                  <a16:creationId xmlns:a16="http://schemas.microsoft.com/office/drawing/2014/main" id="{7A243495-BC20-468B-A33D-10830A651288}"/>
                </a:ext>
              </a:extLst>
            </p:cNvPr>
            <p:cNvSpPr/>
            <p:nvPr/>
          </p:nvSpPr>
          <p:spPr>
            <a:xfrm>
              <a:off x="614968" y="1308447"/>
              <a:ext cx="3593476" cy="14142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BD4250-F842-4DE4-96D5-5E4C6E8B084C}"/>
                </a:ext>
              </a:extLst>
            </p:cNvPr>
            <p:cNvSpPr/>
            <p:nvPr/>
          </p:nvSpPr>
          <p:spPr>
            <a:xfrm>
              <a:off x="705874" y="1198772"/>
              <a:ext cx="3411663" cy="171379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Slide Number Placeholder 4">
            <a:extLst>
              <a:ext uri="{FF2B5EF4-FFF2-40B4-BE49-F238E27FC236}">
                <a16:creationId xmlns:a16="http://schemas.microsoft.com/office/drawing/2014/main" id="{3609AFC2-F1F8-4E9A-AF5F-5BAC80FB8DAC}"/>
              </a:ext>
            </a:extLst>
          </p:cNvPr>
          <p:cNvSpPr>
            <a:spLocks noGrp="1"/>
          </p:cNvSpPr>
          <p:nvPr>
            <p:ph type="sldNum" sz="quarter" idx="12"/>
          </p:nvPr>
        </p:nvSpPr>
        <p:spPr/>
        <p:txBody>
          <a:bodyPr/>
          <a:lstStyle/>
          <a:p>
            <a:fld id="{F4B54143-4A7D-48E2-B99E-606F831BC0BC}" type="slidenum">
              <a:rPr lang="en-GB" smtClean="0"/>
              <a:t>11</a:t>
            </a:fld>
            <a:endParaRPr lang="en-GB"/>
          </a:p>
        </p:txBody>
      </p:sp>
      <p:sp>
        <p:nvSpPr>
          <p:cNvPr id="9" name="TextBox 8">
            <a:extLst>
              <a:ext uri="{FF2B5EF4-FFF2-40B4-BE49-F238E27FC236}">
                <a16:creationId xmlns:a16="http://schemas.microsoft.com/office/drawing/2014/main" id="{2C821ADC-1BA9-4B1B-8303-CF5C2DD0D1D6}"/>
              </a:ext>
            </a:extLst>
          </p:cNvPr>
          <p:cNvSpPr txBox="1"/>
          <p:nvPr/>
        </p:nvSpPr>
        <p:spPr>
          <a:xfrm>
            <a:off x="260798" y="187249"/>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55859F5D-B126-42C6-8E7B-23DFCFE80B71}"/>
              </a:ext>
            </a:extLst>
          </p:cNvPr>
          <p:cNvSpPr txBox="1"/>
          <p:nvPr/>
        </p:nvSpPr>
        <p:spPr>
          <a:xfrm>
            <a:off x="260798" y="405693"/>
            <a:ext cx="6336405" cy="492443"/>
          </a:xfrm>
          <a:prstGeom prst="rect">
            <a:avLst/>
          </a:prstGeom>
          <a:noFill/>
        </p:spPr>
        <p:txBody>
          <a:bodyPr wrap="square" rtlCol="0">
            <a:spAutoFit/>
          </a:bodyPr>
          <a:lstStyle/>
          <a:p>
            <a:pPr algn="ctr"/>
            <a:r>
              <a:rPr lang="en-GB" sz="2600" b="1">
                <a:latin typeface="Gill Sans MT" panose="020B0502020104020203" pitchFamily="34" charset="0"/>
              </a:rPr>
              <a:t>HOMESTAY ADVICE</a:t>
            </a:r>
          </a:p>
        </p:txBody>
      </p:sp>
      <p:sp>
        <p:nvSpPr>
          <p:cNvPr id="3" name="Rectangle 2">
            <a:extLst>
              <a:ext uri="{FF2B5EF4-FFF2-40B4-BE49-F238E27FC236}">
                <a16:creationId xmlns:a16="http://schemas.microsoft.com/office/drawing/2014/main" id="{045A09B1-A5E7-4082-A1DE-D8166BBDB617}"/>
              </a:ext>
            </a:extLst>
          </p:cNvPr>
          <p:cNvSpPr/>
          <p:nvPr/>
        </p:nvSpPr>
        <p:spPr>
          <a:xfrm>
            <a:off x="524269" y="1220261"/>
            <a:ext cx="6055203" cy="1107996"/>
          </a:xfrm>
          <a:prstGeom prst="rect">
            <a:avLst/>
          </a:prstGeom>
        </p:spPr>
        <p:txBody>
          <a:bodyPr wrap="square">
            <a:spAutoFit/>
          </a:bodyPr>
          <a:lstStyle/>
          <a:p>
            <a:pPr algn="just"/>
            <a:r>
              <a:rPr lang="en-GB" sz="1100" i="1">
                <a:latin typeface="Calibri" panose="020F0502020204030204" pitchFamily="34" charset="0"/>
                <a:ea typeface="Times New Roman" panose="02020603050405020304" pitchFamily="18" charset="0"/>
                <a:cs typeface="Times New Roman" panose="02020603050405020304" pitchFamily="18" charset="0"/>
              </a:rPr>
              <a:t>Accommodation is so important and we want you to be happy. We visit and are in regular contact with all our accommodation providers. They are all quite different: some of you may live with a family, others with a lady on her own; some may live in flats 5 minutes’ walk from school, others in houses 30 minutes away; some of you will be the only student in the house, others may live with other students from the school. One thing they have in common is that students who have stayed there in the past have been happy and have recommended the accommodation. </a:t>
            </a:r>
            <a:endParaRPr lang="en-GB" sz="1100"/>
          </a:p>
        </p:txBody>
      </p:sp>
      <p:sp>
        <p:nvSpPr>
          <p:cNvPr id="4" name="Rectangle 3">
            <a:extLst>
              <a:ext uri="{FF2B5EF4-FFF2-40B4-BE49-F238E27FC236}">
                <a16:creationId xmlns:a16="http://schemas.microsoft.com/office/drawing/2014/main" id="{E200DDEA-5AD6-44A6-A087-D3A05416AB60}"/>
              </a:ext>
            </a:extLst>
          </p:cNvPr>
          <p:cNvSpPr/>
          <p:nvPr/>
        </p:nvSpPr>
        <p:spPr>
          <a:xfrm>
            <a:off x="426507" y="3761298"/>
            <a:ext cx="3857288" cy="276999"/>
          </a:xfrm>
          <a:prstGeom prst="rect">
            <a:avLst/>
          </a:prstGeom>
        </p:spPr>
        <p:txBody>
          <a:bodyPr wrap="square">
            <a:spAutoFit/>
          </a:bodyPr>
          <a:lstStyle/>
          <a:p>
            <a:r>
              <a:rPr lang="en-GB" sz="1200" b="1">
                <a:latin typeface="Gill Sans MT" panose="020B0502020104020203" pitchFamily="34" charset="0"/>
                <a:ea typeface="Times New Roman" panose="02020603050405020304" pitchFamily="18" charset="0"/>
                <a:cs typeface="Times New Roman" panose="02020603050405020304" pitchFamily="18" charset="0"/>
              </a:rPr>
              <a:t>Here are some guidelines to help you feel at home:</a:t>
            </a:r>
            <a:endParaRPr lang="en-GB" sz="1200" b="1">
              <a:latin typeface="Gill Sans MT" panose="020B0502020104020203" pitchFamily="34" charset="0"/>
            </a:endParaRPr>
          </a:p>
        </p:txBody>
      </p:sp>
      <p:sp>
        <p:nvSpPr>
          <p:cNvPr id="15" name="Rectangle 14">
            <a:extLst>
              <a:ext uri="{FF2B5EF4-FFF2-40B4-BE49-F238E27FC236}">
                <a16:creationId xmlns:a16="http://schemas.microsoft.com/office/drawing/2014/main" id="{F4CB2F07-ECF6-4CED-8E2F-693FCEC37C0D}"/>
              </a:ext>
            </a:extLst>
          </p:cNvPr>
          <p:cNvSpPr/>
          <p:nvPr/>
        </p:nvSpPr>
        <p:spPr>
          <a:xfrm>
            <a:off x="524271" y="4100640"/>
            <a:ext cx="6055202" cy="5398095"/>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C69DF0B-7F90-476F-BF8F-C15B662B28CD}"/>
              </a:ext>
            </a:extLst>
          </p:cNvPr>
          <p:cNvSpPr/>
          <p:nvPr/>
        </p:nvSpPr>
        <p:spPr>
          <a:xfrm>
            <a:off x="605197" y="4166342"/>
            <a:ext cx="5904539" cy="5293757"/>
          </a:xfrm>
          <a:prstGeom prst="rect">
            <a:avLst/>
          </a:prstGeom>
        </p:spPr>
        <p:txBody>
          <a:bodyPr wrap="square">
            <a:spAutoFit/>
          </a:bodyPr>
          <a:lstStyle/>
          <a:p>
            <a:pPr algn="just">
              <a:spcAft>
                <a:spcPts val="1200"/>
              </a:spcAft>
            </a:pPr>
            <a:r>
              <a:rPr lang="en-GB" sz="1200" b="1">
                <a:ea typeface="Times New Roman" panose="02020603050405020304" pitchFamily="18" charset="0"/>
                <a:cs typeface="Times New Roman" panose="02020603050405020304" pitchFamily="18" charset="0"/>
              </a:rPr>
              <a:t>YOUR ROOM</a:t>
            </a:r>
            <a:r>
              <a:rPr lang="en-GB" sz="1200">
                <a:ea typeface="Times New Roman" panose="02020603050405020304" pitchFamily="18" charset="0"/>
                <a:cs typeface="Times New Roman" panose="02020603050405020304" pitchFamily="18" charset="0"/>
              </a:rPr>
              <a:t>: you should have a bed, desk, lighting and somewhere to hang and put your clothes. If something is missing, ask! In winter, central heating is provided but not overnight. If you are cold, ask for extra blankets. Your landlady will clean your room, but please keep it tidy and make your own bed.</a:t>
            </a:r>
          </a:p>
          <a:p>
            <a:pPr algn="just">
              <a:spcAft>
                <a:spcPts val="1200"/>
              </a:spcAft>
            </a:pPr>
            <a:r>
              <a:rPr lang="en-GB" sz="1200" b="1">
                <a:ea typeface="Times New Roman" panose="02020603050405020304" pitchFamily="18" charset="0"/>
                <a:cs typeface="Times New Roman" panose="02020603050405020304" pitchFamily="18" charset="0"/>
              </a:rPr>
              <a:t>BATHROOM:</a:t>
            </a:r>
            <a:r>
              <a:rPr lang="en-GB" sz="1200">
                <a:ea typeface="Times New Roman" panose="02020603050405020304" pitchFamily="18" charset="0"/>
                <a:cs typeface="Times New Roman" panose="02020603050405020304" pitchFamily="18" charset="0"/>
              </a:rPr>
              <a:t> Ask your homestay when it is convenient for you to have a bath or shower. Leave the bathroom clean and tidy and be careful not to get water on the floor. Sometimes the hot water supply may be limited so try not to spend too long in the shower.</a:t>
            </a:r>
            <a:endParaRPr lang="en-GB" sz="1200"/>
          </a:p>
          <a:p>
            <a:pPr algn="just">
              <a:spcAft>
                <a:spcPts val="1200"/>
              </a:spcAft>
            </a:pPr>
            <a:r>
              <a:rPr lang="en-GB" sz="1200" b="1">
                <a:ea typeface="Times New Roman" panose="02020603050405020304" pitchFamily="18" charset="0"/>
                <a:cs typeface="Times New Roman" panose="02020603050405020304" pitchFamily="18" charset="0"/>
              </a:rPr>
              <a:t>FOOD AND MEALTIMES</a:t>
            </a:r>
            <a:r>
              <a:rPr lang="en-GB" sz="1200">
                <a:ea typeface="Times New Roman" panose="02020603050405020304" pitchFamily="18" charset="0"/>
                <a:cs typeface="Times New Roman" panose="02020603050405020304" pitchFamily="18" charset="0"/>
              </a:rPr>
              <a:t>: In England, breakfast is usually a ‘help yourself’ affair. In the evening you will eat with the family. If there is anything you cannot eat, please tell your homestay. Please be at home in time for meals. If you do not require a meal or if you need to eat early, it is important that you tell your homestay in advance. During the week and at weekends lunch is not provided, so you will have to make your own arrangements.</a:t>
            </a:r>
            <a:endParaRPr lang="en-GB" sz="1200"/>
          </a:p>
          <a:p>
            <a:pPr algn="just">
              <a:spcAft>
                <a:spcPts val="1200"/>
              </a:spcAft>
            </a:pPr>
            <a:r>
              <a:rPr lang="en-GB" sz="1200" b="1">
                <a:ea typeface="Times New Roman" panose="02020603050405020304" pitchFamily="18" charset="0"/>
                <a:cs typeface="Times New Roman" panose="02020603050405020304" pitchFamily="18" charset="0"/>
              </a:rPr>
              <a:t>WASHING</a:t>
            </a:r>
            <a:r>
              <a:rPr lang="en-GB" sz="1200">
                <a:ea typeface="Times New Roman" panose="02020603050405020304" pitchFamily="18" charset="0"/>
                <a:cs typeface="Times New Roman" panose="02020603050405020304" pitchFamily="18" charset="0"/>
              </a:rPr>
              <a:t>: The arrangements vary. Normally your homestay will wash one load of clothes once a week. Ask which day you should put your washing out. Sometimes, the homestay will ask you to use the washing machine yourself. Students do their own ironing and also their own hand washing. Ask where you should do this. The important thing to remember is to always ask!</a:t>
            </a:r>
          </a:p>
          <a:p>
            <a:pPr algn="just">
              <a:spcAft>
                <a:spcPts val="1200"/>
              </a:spcAft>
            </a:pPr>
            <a:r>
              <a:rPr lang="en-GB" sz="1200" b="1">
                <a:ea typeface="Times New Roman" panose="02020603050405020304" pitchFamily="18" charset="0"/>
                <a:cs typeface="Times New Roman" panose="02020603050405020304" pitchFamily="18" charset="0"/>
              </a:rPr>
              <a:t>MONEY/VALUABLES</a:t>
            </a:r>
            <a:r>
              <a:rPr lang="en-GB" sz="1200">
                <a:ea typeface="Times New Roman" panose="02020603050405020304" pitchFamily="18" charset="0"/>
                <a:cs typeface="Times New Roman" panose="02020603050405020304" pitchFamily="18" charset="0"/>
              </a:rPr>
              <a:t>: Don’t leave valuables lying around. It is a good idea to lock things up in your case.  Alternatively, you can ask your homestay where the best place is to put things.  If you have cash, open a bank account. We will help you do this</a:t>
            </a:r>
            <a:endParaRPr lang="en-GB" sz="1200"/>
          </a:p>
          <a:p>
            <a:pPr algn="just">
              <a:spcAft>
                <a:spcPts val="1200"/>
              </a:spcAft>
            </a:pPr>
            <a:r>
              <a:rPr lang="en-GB" sz="1200" b="1">
                <a:ea typeface="Times New Roman" panose="02020603050405020304" pitchFamily="18" charset="0"/>
                <a:cs typeface="Times New Roman" panose="02020603050405020304" pitchFamily="18" charset="0"/>
              </a:rPr>
              <a:t>TELEPHONE</a:t>
            </a:r>
            <a:r>
              <a:rPr lang="en-GB" sz="1200">
                <a:ea typeface="Times New Roman" panose="02020603050405020304" pitchFamily="18" charset="0"/>
                <a:cs typeface="Times New Roman" panose="02020603050405020304" pitchFamily="18" charset="0"/>
              </a:rPr>
              <a:t>: It is best not to use the house phone to make outgoing calls except, of course, in emergencies. Most families do not mind receiving calls, provided they are not too long, too often, and not after 10.00 p.m.! If you need to use the phone on a regular basis, we suggest you get a mobile. </a:t>
            </a:r>
            <a:endParaRPr lang="en-GB" sz="1200">
              <a:ea typeface="Times New Roman" panose="02020603050405020304" pitchFamily="18" charset="0"/>
            </a:endParaRPr>
          </a:p>
        </p:txBody>
      </p:sp>
      <p:sp>
        <p:nvSpPr>
          <p:cNvPr id="12" name="Rectangle 11">
            <a:extLst>
              <a:ext uri="{FF2B5EF4-FFF2-40B4-BE49-F238E27FC236}">
                <a16:creationId xmlns:a16="http://schemas.microsoft.com/office/drawing/2014/main" id="{35057F72-6F3F-49B8-B26C-D4CE442F967F}"/>
              </a:ext>
            </a:extLst>
          </p:cNvPr>
          <p:cNvSpPr/>
          <p:nvPr/>
        </p:nvSpPr>
        <p:spPr>
          <a:xfrm>
            <a:off x="524271" y="2735733"/>
            <a:ext cx="5954935" cy="600164"/>
          </a:xfrm>
          <a:prstGeom prst="rect">
            <a:avLst/>
          </a:prstGeom>
        </p:spPr>
        <p:txBody>
          <a:bodyPr wrap="square">
            <a:spAutoFit/>
          </a:bodyPr>
          <a:lstStyle/>
          <a:p>
            <a:pPr algn="just"/>
            <a:r>
              <a:rPr lang="en-GB" sz="1100" b="1">
                <a:latin typeface="Calibri" panose="020F0502020204030204" pitchFamily="34" charset="0"/>
                <a:ea typeface="Times New Roman" panose="02020603050405020304" pitchFamily="18" charset="0"/>
                <a:cs typeface="Times New Roman" panose="02020603050405020304" pitchFamily="18" charset="0"/>
              </a:rPr>
              <a:t>Homes and customs are different all over the world</a:t>
            </a:r>
            <a:r>
              <a:rPr lang="en-GB" sz="1100">
                <a:latin typeface="Calibri" panose="020F0502020204030204" pitchFamily="34" charset="0"/>
                <a:ea typeface="Times New Roman" panose="02020603050405020304" pitchFamily="18" charset="0"/>
                <a:cs typeface="Times New Roman" panose="02020603050405020304" pitchFamily="18" charset="0"/>
              </a:rPr>
              <a:t>. Try to be flexible. When you don’t know what to do, ask! Remember the accommodation is not a hotel. Do not expect everything to be done for you. Try to help if you can, as if you were at home. The most important thing is that you are happy. </a:t>
            </a:r>
            <a:endParaRPr lang="en-GB" sz="1100"/>
          </a:p>
        </p:txBody>
      </p:sp>
    </p:spTree>
    <p:extLst>
      <p:ext uri="{BB962C8B-B14F-4D97-AF65-F5344CB8AC3E}">
        <p14:creationId xmlns:p14="http://schemas.microsoft.com/office/powerpoint/2010/main" val="172158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09AFC2-F1F8-4E9A-AF5F-5BAC80FB8DAC}"/>
              </a:ext>
            </a:extLst>
          </p:cNvPr>
          <p:cNvSpPr>
            <a:spLocks noGrp="1"/>
          </p:cNvSpPr>
          <p:nvPr>
            <p:ph type="sldNum" sz="quarter" idx="12"/>
          </p:nvPr>
        </p:nvSpPr>
        <p:spPr/>
        <p:txBody>
          <a:bodyPr/>
          <a:lstStyle/>
          <a:p>
            <a:fld id="{F4B54143-4A7D-48E2-B99E-606F831BC0BC}" type="slidenum">
              <a:rPr lang="en-GB" smtClean="0"/>
              <a:t>12</a:t>
            </a:fld>
            <a:endParaRPr lang="en-GB"/>
          </a:p>
        </p:txBody>
      </p:sp>
      <p:sp>
        <p:nvSpPr>
          <p:cNvPr id="9" name="TextBox 8">
            <a:extLst>
              <a:ext uri="{FF2B5EF4-FFF2-40B4-BE49-F238E27FC236}">
                <a16:creationId xmlns:a16="http://schemas.microsoft.com/office/drawing/2014/main" id="{2C821ADC-1BA9-4B1B-8303-CF5C2DD0D1D6}"/>
              </a:ext>
            </a:extLst>
          </p:cNvPr>
          <p:cNvSpPr txBox="1"/>
          <p:nvPr/>
        </p:nvSpPr>
        <p:spPr>
          <a:xfrm>
            <a:off x="260798" y="187249"/>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55859F5D-B126-42C6-8E7B-23DFCFE80B71}"/>
              </a:ext>
            </a:extLst>
          </p:cNvPr>
          <p:cNvSpPr txBox="1"/>
          <p:nvPr/>
        </p:nvSpPr>
        <p:spPr>
          <a:xfrm>
            <a:off x="260798" y="405693"/>
            <a:ext cx="6336405" cy="492443"/>
          </a:xfrm>
          <a:prstGeom prst="rect">
            <a:avLst/>
          </a:prstGeom>
          <a:noFill/>
        </p:spPr>
        <p:txBody>
          <a:bodyPr wrap="square" rtlCol="0">
            <a:spAutoFit/>
          </a:bodyPr>
          <a:lstStyle/>
          <a:p>
            <a:pPr algn="ctr"/>
            <a:r>
              <a:rPr lang="en-GB" sz="2600" b="1">
                <a:latin typeface="Gill Sans MT" panose="020B0502020104020203" pitchFamily="34" charset="0"/>
              </a:rPr>
              <a:t>HOMESTAY ADVICE</a:t>
            </a:r>
          </a:p>
        </p:txBody>
      </p:sp>
      <p:sp>
        <p:nvSpPr>
          <p:cNvPr id="15" name="Rectangle 14">
            <a:extLst>
              <a:ext uri="{FF2B5EF4-FFF2-40B4-BE49-F238E27FC236}">
                <a16:creationId xmlns:a16="http://schemas.microsoft.com/office/drawing/2014/main" id="{F4CB2F07-ECF6-4CED-8E2F-693FCEC37C0D}"/>
              </a:ext>
            </a:extLst>
          </p:cNvPr>
          <p:cNvSpPr/>
          <p:nvPr/>
        </p:nvSpPr>
        <p:spPr>
          <a:xfrm>
            <a:off x="681470" y="1333595"/>
            <a:ext cx="5739319" cy="4697366"/>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C69DF0B-7F90-476F-BF8F-C15B662B28CD}"/>
              </a:ext>
            </a:extLst>
          </p:cNvPr>
          <p:cNvSpPr/>
          <p:nvPr/>
        </p:nvSpPr>
        <p:spPr>
          <a:xfrm>
            <a:off x="805284" y="1430394"/>
            <a:ext cx="5535522" cy="4524315"/>
          </a:xfrm>
          <a:prstGeom prst="rect">
            <a:avLst/>
          </a:prstGeom>
        </p:spPr>
        <p:txBody>
          <a:bodyPr wrap="square">
            <a:spAutoFit/>
          </a:bodyPr>
          <a:lstStyle/>
          <a:p>
            <a:pPr algn="just">
              <a:spcAft>
                <a:spcPts val="0"/>
              </a:spcAft>
            </a:pPr>
            <a:r>
              <a:rPr lang="en-GB" sz="1200" b="1">
                <a:ea typeface="Times New Roman" panose="02020603050405020304" pitchFamily="18" charset="0"/>
                <a:cs typeface="Times New Roman" panose="02020603050405020304" pitchFamily="18" charset="0"/>
              </a:rPr>
              <a:t>VISITORS</a:t>
            </a:r>
            <a:r>
              <a:rPr lang="en-GB" sz="1200">
                <a:ea typeface="Times New Roman" panose="02020603050405020304" pitchFamily="18" charset="0"/>
                <a:cs typeface="Times New Roman" panose="02020603050405020304" pitchFamily="18" charset="0"/>
              </a:rPr>
              <a:t>: If you wish to invite your friends round in the evening, please ask your homestay first. Also, if you have family or friends visiting you while you are here, please don’t ask your homestay to let them stay. Ask in the office for a list of convenient hotels and bed and breakfast accommodation.</a:t>
            </a:r>
          </a:p>
          <a:p>
            <a:pPr algn="just">
              <a:spcAft>
                <a:spcPts val="0"/>
              </a:spcAft>
            </a:pPr>
            <a:r>
              <a:rPr lang="en-GB" sz="1200"/>
              <a:t> </a:t>
            </a:r>
          </a:p>
          <a:p>
            <a:pPr algn="just">
              <a:spcAft>
                <a:spcPts val="0"/>
              </a:spcAft>
            </a:pPr>
            <a:r>
              <a:rPr lang="en-GB" sz="1200" b="1">
                <a:ea typeface="Times New Roman" panose="02020603050405020304" pitchFamily="18" charset="0"/>
                <a:cs typeface="Times New Roman" panose="02020603050405020304" pitchFamily="18" charset="0"/>
              </a:rPr>
              <a:t>STAYING OUT LATE</a:t>
            </a:r>
            <a:r>
              <a:rPr lang="en-GB" sz="1200">
                <a:ea typeface="Times New Roman" panose="02020603050405020304" pitchFamily="18" charset="0"/>
                <a:cs typeface="Times New Roman" panose="02020603050405020304" pitchFamily="18" charset="0"/>
              </a:rPr>
              <a:t>: If you are staying out late, tell your homestay. Security is important, so remember to lock the door when you come home and be quiet! If you decide to stay out all night, you must let the family know.</a:t>
            </a:r>
            <a:endParaRPr lang="en-GB" sz="1200">
              <a:ea typeface="Times New Roman" panose="02020603050405020304" pitchFamily="18" charset="0"/>
            </a:endParaRPr>
          </a:p>
          <a:p>
            <a:pPr algn="just">
              <a:spcAft>
                <a:spcPts val="0"/>
              </a:spcAft>
            </a:pPr>
            <a:r>
              <a:rPr lang="en-GB" sz="1200"/>
              <a:t> </a:t>
            </a:r>
          </a:p>
          <a:p>
            <a:pPr algn="just">
              <a:spcAft>
                <a:spcPts val="0"/>
              </a:spcAft>
            </a:pPr>
            <a:r>
              <a:rPr lang="en-GB" sz="1200" b="1">
                <a:ea typeface="Times New Roman" panose="02020603050405020304" pitchFamily="18" charset="0"/>
                <a:cs typeface="Times New Roman" panose="02020603050405020304" pitchFamily="18" charset="0"/>
              </a:rPr>
              <a:t>STUDENTS UNDER THE AGE OF 18 STAYING OUT LATE:</a:t>
            </a:r>
            <a:r>
              <a:rPr lang="en-GB" sz="1200">
                <a:ea typeface="Times New Roman" panose="02020603050405020304" pitchFamily="18" charset="0"/>
                <a:cs typeface="Times New Roman" panose="02020603050405020304" pitchFamily="18" charset="0"/>
              </a:rPr>
              <a:t> You have to be back in your homestay by 23:00 from Sunday to Thursday and by 24:00 on Friday and Saturday. If you are not, your homestay will call the Principal and he will come out to find you and will also inform your parents. If there is an emergency and you are going to be late, make sure you call the homestay immediately.</a:t>
            </a:r>
            <a:endParaRPr lang="en-GB" sz="1200">
              <a:ea typeface="Times New Roman" panose="02020603050405020304" pitchFamily="18" charset="0"/>
            </a:endParaRPr>
          </a:p>
          <a:p>
            <a:pPr algn="just"/>
            <a:r>
              <a:rPr lang="en-GB" sz="1200"/>
              <a:t> </a:t>
            </a:r>
          </a:p>
          <a:p>
            <a:pPr algn="just">
              <a:spcAft>
                <a:spcPts val="0"/>
              </a:spcAft>
            </a:pPr>
            <a:r>
              <a:rPr lang="en-GB" sz="1200" b="1">
                <a:ea typeface="Times New Roman" panose="02020603050405020304" pitchFamily="18" charset="0"/>
                <a:cs typeface="Times New Roman" panose="02020603050405020304" pitchFamily="18" charset="0"/>
              </a:rPr>
              <a:t>HOLIDAYS</a:t>
            </a:r>
            <a:r>
              <a:rPr lang="en-GB" sz="1200">
                <a:ea typeface="Times New Roman" panose="02020603050405020304" pitchFamily="18" charset="0"/>
                <a:cs typeface="Times New Roman" panose="02020603050405020304" pitchFamily="18" charset="0"/>
              </a:rPr>
              <a:t>: If you wish to go on holiday and it has been approved by the school, provided you give two weeks’ notice and provided you are away for a full week, you will be refunded half the accommodation cost.</a:t>
            </a:r>
            <a:endParaRPr lang="en-GB" sz="1200">
              <a:ea typeface="Times New Roman" panose="02020603050405020304" pitchFamily="18" charset="0"/>
            </a:endParaRPr>
          </a:p>
          <a:p>
            <a:pPr algn="just"/>
            <a:r>
              <a:rPr lang="en-GB" sz="1200"/>
              <a:t> </a:t>
            </a:r>
          </a:p>
          <a:p>
            <a:pPr algn="just">
              <a:spcAft>
                <a:spcPts val="0"/>
              </a:spcAft>
            </a:pPr>
            <a:r>
              <a:rPr lang="en-GB" sz="1200" b="1">
                <a:ea typeface="Times New Roman" panose="02020603050405020304" pitchFamily="18" charset="0"/>
                <a:cs typeface="Times New Roman" panose="02020603050405020304" pitchFamily="18" charset="0"/>
              </a:rPr>
              <a:t>CHANGING ACCOMMODATION</a:t>
            </a:r>
            <a:r>
              <a:rPr lang="en-GB" sz="1200">
                <a:ea typeface="Times New Roman" panose="02020603050405020304" pitchFamily="18" charset="0"/>
                <a:cs typeface="Times New Roman" panose="02020603050405020304" pitchFamily="18" charset="0"/>
              </a:rPr>
              <a:t>: If, for whatever reason, you wish to change your accommodation, please remember that changes happen at weekends and that you have to give </a:t>
            </a:r>
            <a:r>
              <a:rPr lang="en-GB" sz="1200" b="1">
                <a:ea typeface="Times New Roman" panose="02020603050405020304" pitchFamily="18" charset="0"/>
                <a:cs typeface="Times New Roman" panose="02020603050405020304" pitchFamily="18" charset="0"/>
              </a:rPr>
              <a:t>one week’s notice within the first 4 weeks of your stay and two weeks’ notice after that</a:t>
            </a:r>
            <a:r>
              <a:rPr lang="en-GB" sz="1200">
                <a:ea typeface="Times New Roman" panose="02020603050405020304" pitchFamily="18" charset="0"/>
                <a:cs typeface="Times New Roman" panose="02020603050405020304" pitchFamily="18" charset="0"/>
              </a:rPr>
              <a:t>. If you do not give the appropriate notice, you will have to pay for the notice period.</a:t>
            </a:r>
            <a:endParaRPr lang="en-GB" sz="1200">
              <a:effectLst/>
              <a:ea typeface="Times New Roman" panose="02020603050405020304" pitchFamily="18" charset="0"/>
            </a:endParaRPr>
          </a:p>
        </p:txBody>
      </p:sp>
      <p:sp>
        <p:nvSpPr>
          <p:cNvPr id="7" name="Rectangle 6">
            <a:extLst>
              <a:ext uri="{FF2B5EF4-FFF2-40B4-BE49-F238E27FC236}">
                <a16:creationId xmlns:a16="http://schemas.microsoft.com/office/drawing/2014/main" id="{21BC0A85-9B33-4C0A-9670-DAF65DCE5582}"/>
              </a:ext>
            </a:extLst>
          </p:cNvPr>
          <p:cNvSpPr/>
          <p:nvPr/>
        </p:nvSpPr>
        <p:spPr>
          <a:xfrm>
            <a:off x="681469" y="6263400"/>
            <a:ext cx="5739319" cy="830997"/>
          </a:xfrm>
          <a:prstGeom prst="rect">
            <a:avLst/>
          </a:prstGeom>
        </p:spPr>
        <p:txBody>
          <a:bodyPr wrap="square">
            <a:spAutoFit/>
          </a:bodyPr>
          <a:lstStyle/>
          <a:p>
            <a:pPr algn="just">
              <a:spcAft>
                <a:spcPts val="0"/>
              </a:spcAft>
            </a:pPr>
            <a:r>
              <a:rPr lang="en-GB" sz="1200" i="1">
                <a:latin typeface="Calibri" panose="020F0502020204030204" pitchFamily="34" charset="0"/>
                <a:cs typeface="Times New Roman" panose="02020603050405020304" pitchFamily="18" charset="0"/>
              </a:rPr>
              <a:t>We want you to be happy. If you have a problem, talk to your homestay first. It is surprising how many things are just misunderstandings! Remember, we are also here to help, so you can come and talk to us at any time if there is anything you do not understand or feel unhappy about.</a:t>
            </a:r>
          </a:p>
        </p:txBody>
      </p:sp>
    </p:spTree>
    <p:extLst>
      <p:ext uri="{BB962C8B-B14F-4D97-AF65-F5344CB8AC3E}">
        <p14:creationId xmlns:p14="http://schemas.microsoft.com/office/powerpoint/2010/main" val="389978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5CAF29-6AF4-4C0F-BBD7-8344CD7826F2}"/>
              </a:ext>
            </a:extLst>
          </p:cNvPr>
          <p:cNvSpPr/>
          <p:nvPr/>
        </p:nvSpPr>
        <p:spPr>
          <a:xfrm>
            <a:off x="635233" y="8567907"/>
            <a:ext cx="5870670" cy="68880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9897730-BC81-4FE3-8E0E-A021BEA9E122}"/>
              </a:ext>
            </a:extLst>
          </p:cNvPr>
          <p:cNvSpPr>
            <a:spLocks noGrp="1"/>
          </p:cNvSpPr>
          <p:nvPr>
            <p:ph type="sldNum" sz="quarter" idx="12"/>
          </p:nvPr>
        </p:nvSpPr>
        <p:spPr/>
        <p:txBody>
          <a:bodyPr/>
          <a:lstStyle/>
          <a:p>
            <a:fld id="{F4B54143-4A7D-48E2-B99E-606F831BC0BC}" type="slidenum">
              <a:rPr lang="en-GB" smtClean="0"/>
              <a:t>13</a:t>
            </a:fld>
            <a:endParaRPr lang="en-GB"/>
          </a:p>
        </p:txBody>
      </p:sp>
      <p:sp>
        <p:nvSpPr>
          <p:cNvPr id="9" name="TextBox 8">
            <a:extLst>
              <a:ext uri="{FF2B5EF4-FFF2-40B4-BE49-F238E27FC236}">
                <a16:creationId xmlns:a16="http://schemas.microsoft.com/office/drawing/2014/main" id="{B36D226D-74BF-428F-A162-EFC35C514938}"/>
              </a:ext>
            </a:extLst>
          </p:cNvPr>
          <p:cNvSpPr txBox="1"/>
          <p:nvPr/>
        </p:nvSpPr>
        <p:spPr>
          <a:xfrm>
            <a:off x="260798" y="169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D12BFC8A-8A39-4B68-8184-7FF85FB44B79}"/>
              </a:ext>
            </a:extLst>
          </p:cNvPr>
          <p:cNvSpPr txBox="1"/>
          <p:nvPr/>
        </p:nvSpPr>
        <p:spPr>
          <a:xfrm>
            <a:off x="260798" y="387677"/>
            <a:ext cx="6336405" cy="492443"/>
          </a:xfrm>
          <a:prstGeom prst="rect">
            <a:avLst/>
          </a:prstGeom>
          <a:noFill/>
        </p:spPr>
        <p:txBody>
          <a:bodyPr wrap="square" rtlCol="0">
            <a:spAutoFit/>
          </a:bodyPr>
          <a:lstStyle/>
          <a:p>
            <a:pPr algn="ctr"/>
            <a:r>
              <a:rPr lang="en-GB" sz="2600" b="1">
                <a:latin typeface="Gill Sans MT" panose="020B0502020104020203" pitchFamily="34" charset="0"/>
              </a:rPr>
              <a:t>LIVING IN SELF CATERING</a:t>
            </a:r>
          </a:p>
        </p:txBody>
      </p:sp>
      <p:sp>
        <p:nvSpPr>
          <p:cNvPr id="2" name="Rectangle 1">
            <a:extLst>
              <a:ext uri="{FF2B5EF4-FFF2-40B4-BE49-F238E27FC236}">
                <a16:creationId xmlns:a16="http://schemas.microsoft.com/office/drawing/2014/main" id="{726FC7E9-88BE-4338-B4D8-D8E27CF979A3}"/>
              </a:ext>
            </a:extLst>
          </p:cNvPr>
          <p:cNvSpPr/>
          <p:nvPr/>
        </p:nvSpPr>
        <p:spPr>
          <a:xfrm>
            <a:off x="702063" y="4075557"/>
            <a:ext cx="5677714" cy="4129336"/>
          </a:xfrm>
          <a:prstGeom prst="rect">
            <a:avLst/>
          </a:prstGeom>
        </p:spPr>
        <p:txBody>
          <a:bodyPr wrap="square">
            <a:spAutoFit/>
          </a:bodyPr>
          <a:lstStyle/>
          <a:p>
            <a:pPr lvl="0" algn="just">
              <a:spcAft>
                <a:spcPts val="1000"/>
              </a:spcAft>
              <a:tabLst>
                <a:tab pos="2286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BEDDING AND COOKING UTENSILS: </a:t>
            </a:r>
            <a:r>
              <a:rPr lang="en-GB" sz="1200">
                <a:latin typeface="Calibri" panose="020F0502020204030204" pitchFamily="34" charset="0"/>
                <a:ea typeface="Times New Roman" panose="02020603050405020304" pitchFamily="18" charset="0"/>
                <a:cs typeface="Times New Roman" panose="02020603050405020304" pitchFamily="18" charset="0"/>
              </a:rPr>
              <a:t>Are provided unless otherwise advised. You should bring your own toiletries and towels.</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UTILITIES:</a:t>
            </a:r>
            <a:r>
              <a:rPr lang="en-GB" sz="1200">
                <a:latin typeface="Calibri" panose="020F0502020204030204" pitchFamily="34" charset="0"/>
                <a:ea typeface="Times New Roman" panose="02020603050405020304" pitchFamily="18" charset="0"/>
                <a:cs typeface="Times New Roman" panose="02020603050405020304" pitchFamily="18" charset="0"/>
              </a:rPr>
              <a:t> The rent includes electricity and gas but not a telephone line. All houses have Internet access.</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CLEANING:</a:t>
            </a:r>
            <a:r>
              <a:rPr lang="en-GB" sz="1200">
                <a:latin typeface="Calibri" panose="020F0502020204030204" pitchFamily="34" charset="0"/>
                <a:ea typeface="Times New Roman" panose="02020603050405020304" pitchFamily="18" charset="0"/>
                <a:cs typeface="Times New Roman" panose="02020603050405020304" pitchFamily="18" charset="0"/>
              </a:rPr>
              <a:t>  You are expected to keep the accommodation clean and tidy yourself. If your accommodation is independent, you will have to supply your own cleaning materials.</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WASHING:</a:t>
            </a:r>
            <a:r>
              <a:rPr lang="en-GB" sz="1200">
                <a:latin typeface="Calibri" panose="020F0502020204030204" pitchFamily="34" charset="0"/>
                <a:ea typeface="Times New Roman" panose="02020603050405020304" pitchFamily="18" charset="0"/>
                <a:cs typeface="Times New Roman" panose="02020603050405020304" pitchFamily="18" charset="0"/>
              </a:rPr>
              <a:t> All of our self-catering properties have washing machines for you to use.  </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TELEVISION:</a:t>
            </a:r>
            <a:r>
              <a:rPr lang="en-GB" sz="1200">
                <a:latin typeface="Calibri" panose="020F0502020204030204" pitchFamily="34" charset="0"/>
                <a:ea typeface="Times New Roman" panose="02020603050405020304" pitchFamily="18" charset="0"/>
                <a:cs typeface="Times New Roman" panose="02020603050405020304" pitchFamily="18" charset="0"/>
              </a:rPr>
              <a:t>  If there is a television, we will confirm this in the letter we send you.</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VISITORS/GUESTS:</a:t>
            </a:r>
            <a:r>
              <a:rPr lang="en-GB" sz="1200">
                <a:latin typeface="Calibri" panose="020F0502020204030204" pitchFamily="34" charset="0"/>
                <a:ea typeface="Times New Roman" panose="02020603050405020304" pitchFamily="18" charset="0"/>
                <a:cs typeface="Times New Roman" panose="02020603050405020304" pitchFamily="18" charset="0"/>
              </a:rPr>
              <a:t> Make sure you understand the house rules/guidelines regarding visitors and guests. Don’t assume that you can have parties or that your friends can stay.</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HOLIDAYS:</a:t>
            </a:r>
            <a:r>
              <a:rPr lang="en-GB" sz="1200">
                <a:latin typeface="Calibri" panose="020F0502020204030204" pitchFamily="34" charset="0"/>
                <a:ea typeface="Times New Roman" panose="02020603050405020304" pitchFamily="18" charset="0"/>
                <a:cs typeface="Times New Roman" panose="02020603050405020304" pitchFamily="18" charset="0"/>
              </a:rPr>
              <a:t> With self-catering arrangements, if you go away on holiday, you are not entitled to a refund. However, during the winter holiday when the school is closed, if you want to keep your room and you go away for at least 7 nights (weekend to weekend), you’ll only pay 50% of the self-catering rate. </a:t>
            </a:r>
            <a:endParaRPr lang="en-GB" sz="1200">
              <a:latin typeface="Times New Roman" panose="02020603050405020304" pitchFamily="18" charset="0"/>
              <a:ea typeface="Times New Roman" panose="02020603050405020304" pitchFamily="18" charset="0"/>
            </a:endParaRPr>
          </a:p>
          <a:p>
            <a:pPr lvl="0" algn="just">
              <a:spcAft>
                <a:spcPts val="1000"/>
              </a:spcAft>
              <a:tabLst>
                <a:tab pos="457200" algn="l"/>
              </a:tabLst>
            </a:pPr>
            <a:r>
              <a:rPr lang="en-GB" sz="1200" b="1">
                <a:latin typeface="Calibri" panose="020F0502020204030204" pitchFamily="34" charset="0"/>
                <a:ea typeface="Times New Roman" panose="02020603050405020304" pitchFamily="18" charset="0"/>
                <a:cs typeface="Times New Roman" panose="02020603050405020304" pitchFamily="18" charset="0"/>
              </a:rPr>
              <a:t>CANCELLING/LEAVING:</a:t>
            </a:r>
            <a:r>
              <a:rPr lang="en-GB" sz="1200">
                <a:latin typeface="Calibri" panose="020F0502020204030204" pitchFamily="34" charset="0"/>
                <a:ea typeface="Times New Roman" panose="02020603050405020304" pitchFamily="18" charset="0"/>
                <a:cs typeface="Times New Roman" panose="02020603050405020304" pitchFamily="18" charset="0"/>
              </a:rPr>
              <a:t> If you want to cancel or leave your accommodation, you must give the school 2 full weeks’ notice, except during the first 4 weeks of your stay when one week’s notice is sufficient.</a:t>
            </a:r>
            <a:endParaRPr lang="en-GB" sz="1200">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494EDA79-377B-41B7-99B0-E83F2349F054}"/>
              </a:ext>
            </a:extLst>
          </p:cNvPr>
          <p:cNvSpPr/>
          <p:nvPr/>
        </p:nvSpPr>
        <p:spPr>
          <a:xfrm>
            <a:off x="589329" y="1067034"/>
            <a:ext cx="6007874" cy="900246"/>
          </a:xfrm>
          <a:prstGeom prst="rect">
            <a:avLst/>
          </a:prstGeom>
        </p:spPr>
        <p:txBody>
          <a:bodyPr wrap="square">
            <a:spAutoFit/>
          </a:bodyPr>
          <a:lstStyle/>
          <a:p>
            <a:pPr algn="just"/>
            <a:r>
              <a:rPr lang="en-GB" sz="1050" i="1">
                <a:latin typeface="Calibri" panose="020F0502020204030204" pitchFamily="34" charset="0"/>
                <a:cs typeface="Times New Roman" panose="02020603050405020304" pitchFamily="18" charset="0"/>
              </a:rPr>
              <a:t>ELC Bristol offers self-catering accommodation in student houses with individual study-bedrooms and shared facilities. Our largest student residence is St. John’s house, which has 28 student study-bedrooms and 2 onsite Residential Managers. Our other residences vary in size, accommodating up to 7 students in a single residence. In July and August we also use the summer residential accommodation, where we have up to 80 single study-bedrooms, and there are a variety of shared facilities. </a:t>
            </a:r>
          </a:p>
        </p:txBody>
      </p:sp>
      <p:sp>
        <p:nvSpPr>
          <p:cNvPr id="17" name="Rectangle 16">
            <a:extLst>
              <a:ext uri="{FF2B5EF4-FFF2-40B4-BE49-F238E27FC236}">
                <a16:creationId xmlns:a16="http://schemas.microsoft.com/office/drawing/2014/main" id="{22D6E824-D6CB-4B1D-A800-9AA3F551ECC5}"/>
              </a:ext>
            </a:extLst>
          </p:cNvPr>
          <p:cNvSpPr/>
          <p:nvPr/>
        </p:nvSpPr>
        <p:spPr>
          <a:xfrm>
            <a:off x="607058" y="2042245"/>
            <a:ext cx="5916574" cy="1135333"/>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66494A4D-CA39-4E7E-9EF3-92ECFBD80AB4}"/>
              </a:ext>
            </a:extLst>
          </p:cNvPr>
          <p:cNvSpPr/>
          <p:nvPr/>
        </p:nvSpPr>
        <p:spPr>
          <a:xfrm>
            <a:off x="702063" y="2108651"/>
            <a:ext cx="5916574" cy="1002519"/>
          </a:xfrm>
          <a:prstGeom prst="rect">
            <a:avLst/>
          </a:prstGeom>
        </p:spPr>
        <p:txBody>
          <a:bodyPr wrap="square">
            <a:spAutoFit/>
          </a:bodyPr>
          <a:lstStyle/>
          <a:p>
            <a:pPr>
              <a:lnSpc>
                <a:spcPct val="150000"/>
              </a:lnSpc>
              <a:spcAft>
                <a:spcPts val="0"/>
              </a:spcAft>
            </a:pPr>
            <a:r>
              <a:rPr lang="en-GB" sz="1050" b="1">
                <a:latin typeface="Gill Sans MT" panose="020B0502020104020203" pitchFamily="34" charset="0"/>
                <a:ea typeface="Times New Roman" panose="02020603050405020304" pitchFamily="18" charset="0"/>
                <a:cs typeface="Times New Roman" panose="02020603050405020304" pitchFamily="18" charset="0"/>
              </a:rPr>
              <a:t>Self-catering accommodation varies:</a:t>
            </a:r>
            <a:endParaRPr lang="en-GB" sz="1050" b="1">
              <a:latin typeface="Gill Sans MT" panose="020B0502020104020203" pitchFamily="34"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000" i="1">
                <a:latin typeface="Calibri" panose="020F0502020204030204" pitchFamily="34" charset="0"/>
                <a:ea typeface="Times New Roman" panose="02020603050405020304" pitchFamily="18" charset="0"/>
                <a:cs typeface="Times New Roman" panose="02020603050405020304" pitchFamily="18" charset="0"/>
              </a:rPr>
              <a:t>Cooking facilities:</a:t>
            </a:r>
            <a:r>
              <a:rPr lang="en-GB" sz="1000">
                <a:latin typeface="Calibri" panose="020F0502020204030204" pitchFamily="34" charset="0"/>
                <a:ea typeface="Times New Roman" panose="02020603050405020304" pitchFamily="18" charset="0"/>
                <a:cs typeface="Times New Roman" panose="02020603050405020304" pitchFamily="18" charset="0"/>
              </a:rPr>
              <a:t> You might have your own, or you might share these with a family or with other students.  </a:t>
            </a:r>
            <a:endParaRPr lang="en-GB" sz="1000">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000" i="1">
                <a:latin typeface="Calibri" panose="020F0502020204030204" pitchFamily="34" charset="0"/>
                <a:ea typeface="Times New Roman" panose="02020603050405020304" pitchFamily="18" charset="0"/>
                <a:cs typeface="Times New Roman" panose="02020603050405020304" pitchFamily="18" charset="0"/>
              </a:rPr>
              <a:t>The entrance:</a:t>
            </a:r>
            <a:r>
              <a:rPr lang="en-GB" sz="1000">
                <a:latin typeface="Calibri" panose="020F0502020204030204" pitchFamily="34" charset="0"/>
                <a:ea typeface="Times New Roman" panose="02020603050405020304" pitchFamily="18" charset="0"/>
                <a:cs typeface="Times New Roman" panose="02020603050405020304" pitchFamily="18" charset="0"/>
              </a:rPr>
              <a:t> The accommodation may be independent, with your own entrance, or this could be shared.  </a:t>
            </a:r>
            <a:endParaRPr lang="en-GB" sz="1000">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000" i="1">
                <a:latin typeface="Calibri" panose="020F0502020204030204" pitchFamily="34" charset="0"/>
                <a:ea typeface="Times New Roman" panose="02020603050405020304" pitchFamily="18" charset="0"/>
                <a:cs typeface="Times New Roman" panose="02020603050405020304" pitchFamily="18" charset="0"/>
              </a:rPr>
              <a:t>Your room:</a:t>
            </a:r>
            <a:r>
              <a:rPr lang="en-GB" sz="1000">
                <a:latin typeface="Calibri" panose="020F0502020204030204" pitchFamily="34" charset="0"/>
                <a:ea typeface="Times New Roman" panose="02020603050405020304" pitchFamily="18" charset="0"/>
                <a:cs typeface="Times New Roman" panose="02020603050405020304" pitchFamily="18" charset="0"/>
              </a:rPr>
              <a:t> This could be the top floor, or the basement, of a family house or a student residence. </a:t>
            </a:r>
            <a:endParaRPr lang="en-GB" sz="1000">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4B328560-5885-47CD-9592-AC98B0164420}"/>
              </a:ext>
            </a:extLst>
          </p:cNvPr>
          <p:cNvSpPr/>
          <p:nvPr/>
        </p:nvSpPr>
        <p:spPr>
          <a:xfrm>
            <a:off x="607058" y="3978995"/>
            <a:ext cx="5898844" cy="4345074"/>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197D66A-FE7C-4D46-A144-B959D560B562}"/>
              </a:ext>
            </a:extLst>
          </p:cNvPr>
          <p:cNvSpPr/>
          <p:nvPr/>
        </p:nvSpPr>
        <p:spPr>
          <a:xfrm>
            <a:off x="520263" y="3546795"/>
            <a:ext cx="3669719" cy="261610"/>
          </a:xfrm>
          <a:prstGeom prst="rect">
            <a:avLst/>
          </a:prstGeom>
        </p:spPr>
        <p:txBody>
          <a:bodyPr wrap="square">
            <a:spAutoFit/>
          </a:bodyPr>
          <a:lstStyle/>
          <a:p>
            <a:r>
              <a:rPr lang="en-GB" sz="1100" b="1">
                <a:latin typeface="Calibri" panose="020F0502020204030204" pitchFamily="34" charset="0"/>
                <a:ea typeface="Times New Roman" panose="02020603050405020304" pitchFamily="18" charset="0"/>
                <a:cs typeface="Times New Roman" panose="02020603050405020304" pitchFamily="18" charset="0"/>
              </a:rPr>
              <a:t>(unless otherwise specified in the letter we send you)</a:t>
            </a:r>
            <a:endParaRPr lang="en-GB" sz="1100" b="1"/>
          </a:p>
        </p:txBody>
      </p:sp>
      <p:sp>
        <p:nvSpPr>
          <p:cNvPr id="6" name="Rectangle 5">
            <a:extLst>
              <a:ext uri="{FF2B5EF4-FFF2-40B4-BE49-F238E27FC236}">
                <a16:creationId xmlns:a16="http://schemas.microsoft.com/office/drawing/2014/main" id="{53F44D68-B2FA-4E2A-8219-3C0E1238ACAA}"/>
              </a:ext>
            </a:extLst>
          </p:cNvPr>
          <p:cNvSpPr/>
          <p:nvPr/>
        </p:nvSpPr>
        <p:spPr>
          <a:xfrm>
            <a:off x="520263" y="3317690"/>
            <a:ext cx="5943598" cy="276999"/>
          </a:xfrm>
          <a:prstGeom prst="rect">
            <a:avLst/>
          </a:prstGeom>
        </p:spPr>
        <p:txBody>
          <a:bodyPr wrap="square">
            <a:spAutoFit/>
          </a:bodyPr>
          <a:lstStyle/>
          <a:p>
            <a:pPr>
              <a:spcBef>
                <a:spcPts val="1200"/>
              </a:spcBef>
              <a:spcAft>
                <a:spcPts val="0"/>
              </a:spcAft>
            </a:pPr>
            <a:r>
              <a:rPr lang="en-GB" sz="1200" b="1">
                <a:latin typeface="Gill Sans MT" panose="020B0502020104020203" pitchFamily="34" charset="0"/>
                <a:ea typeface="Times New Roman" panose="02020603050405020304" pitchFamily="18" charset="0"/>
                <a:cs typeface="Times New Roman" panose="02020603050405020304" pitchFamily="18" charset="0"/>
              </a:rPr>
              <a:t>In all types of self-catering accommodation you can expect the following:</a:t>
            </a:r>
            <a:endParaRPr lang="en-GB" sz="1200" b="1">
              <a:latin typeface="Gill Sans MT" panose="020B0502020104020203"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7B40FABC-7497-4DA8-B6E7-03A7546297F7}"/>
              </a:ext>
            </a:extLst>
          </p:cNvPr>
          <p:cNvSpPr/>
          <p:nvPr/>
        </p:nvSpPr>
        <p:spPr>
          <a:xfrm>
            <a:off x="739020" y="8612227"/>
            <a:ext cx="5724841" cy="600164"/>
          </a:xfrm>
          <a:prstGeom prst="rect">
            <a:avLst/>
          </a:prstGeom>
        </p:spPr>
        <p:txBody>
          <a:bodyPr wrap="square">
            <a:spAutoFit/>
          </a:bodyPr>
          <a:lstStyle/>
          <a:p>
            <a:pPr lvl="0" algn="just">
              <a:spcAft>
                <a:spcPts val="1000"/>
              </a:spcAft>
              <a:tabLst>
                <a:tab pos="457200" algn="l"/>
              </a:tabLst>
            </a:pPr>
            <a:r>
              <a:rPr lang="en-GB" sz="1100">
                <a:latin typeface="Calibri" panose="020F0502020204030204" pitchFamily="34" charset="0"/>
                <a:ea typeface="Times New Roman" panose="02020603050405020304" pitchFamily="18" charset="0"/>
                <a:cs typeface="Times New Roman" panose="02020603050405020304" pitchFamily="18" charset="0"/>
              </a:rPr>
              <a:t>If you are in self-catering accommodation </a:t>
            </a:r>
            <a:r>
              <a:rPr lang="en-GB" sz="1100" b="1" i="1">
                <a:latin typeface="Calibri" panose="020F0502020204030204" pitchFamily="34" charset="0"/>
                <a:ea typeface="Times New Roman" panose="02020603050405020304" pitchFamily="18" charset="0"/>
                <a:cs typeface="Times New Roman" panose="02020603050405020304" pitchFamily="18" charset="0"/>
              </a:rPr>
              <a:t>in a family home</a:t>
            </a:r>
            <a:r>
              <a:rPr lang="en-GB" sz="1100">
                <a:latin typeface="Calibri" panose="020F0502020204030204" pitchFamily="34" charset="0"/>
                <a:ea typeface="Times New Roman" panose="02020603050405020304" pitchFamily="18" charset="0"/>
                <a:cs typeface="Times New Roman" panose="02020603050405020304" pitchFamily="18" charset="0"/>
              </a:rPr>
              <a:t>, don’t expect too much contact with the family. They, and you, have probably chosen a self-catering arrangement so that you can both be independent.</a:t>
            </a:r>
            <a:endParaRPr lang="en-GB" sz="11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447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103F74-6F15-4550-B4A1-7E6CA80130E2}"/>
              </a:ext>
            </a:extLst>
          </p:cNvPr>
          <p:cNvSpPr>
            <a:spLocks noGrp="1"/>
          </p:cNvSpPr>
          <p:nvPr>
            <p:ph type="sldNum" sz="quarter" idx="12"/>
          </p:nvPr>
        </p:nvSpPr>
        <p:spPr/>
        <p:txBody>
          <a:bodyPr/>
          <a:lstStyle/>
          <a:p>
            <a:fld id="{F4B54143-4A7D-48E2-B99E-606F831BC0BC}" type="slidenum">
              <a:rPr lang="en-GB" smtClean="0"/>
              <a:t>14</a:t>
            </a:fld>
            <a:endParaRPr lang="en-GB"/>
          </a:p>
        </p:txBody>
      </p:sp>
      <p:sp>
        <p:nvSpPr>
          <p:cNvPr id="9" name="TextBox 8">
            <a:extLst>
              <a:ext uri="{FF2B5EF4-FFF2-40B4-BE49-F238E27FC236}">
                <a16:creationId xmlns:a16="http://schemas.microsoft.com/office/drawing/2014/main" id="{0B088BFF-62BE-45DD-A370-3AE414C3C4D5}"/>
              </a:ext>
            </a:extLst>
          </p:cNvPr>
          <p:cNvSpPr txBox="1"/>
          <p:nvPr/>
        </p:nvSpPr>
        <p:spPr>
          <a:xfrm>
            <a:off x="260798" y="169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DFAEE532-63B1-4DE0-B191-4B956B05175F}"/>
              </a:ext>
            </a:extLst>
          </p:cNvPr>
          <p:cNvSpPr txBox="1"/>
          <p:nvPr/>
        </p:nvSpPr>
        <p:spPr>
          <a:xfrm>
            <a:off x="260798" y="387677"/>
            <a:ext cx="6336405" cy="492443"/>
          </a:xfrm>
          <a:prstGeom prst="rect">
            <a:avLst/>
          </a:prstGeom>
          <a:noFill/>
        </p:spPr>
        <p:txBody>
          <a:bodyPr wrap="square" rtlCol="0">
            <a:spAutoFit/>
          </a:bodyPr>
          <a:lstStyle/>
          <a:p>
            <a:pPr algn="ctr"/>
            <a:r>
              <a:rPr lang="en-GB" sz="2600" b="1">
                <a:latin typeface="Gill Sans MT" panose="020B0502020104020203" pitchFamily="34" charset="0"/>
              </a:rPr>
              <a:t>WHAT &amp; WHERE</a:t>
            </a:r>
          </a:p>
        </p:txBody>
      </p:sp>
      <p:sp>
        <p:nvSpPr>
          <p:cNvPr id="15" name="Rectangle 14">
            <a:extLst>
              <a:ext uri="{FF2B5EF4-FFF2-40B4-BE49-F238E27FC236}">
                <a16:creationId xmlns:a16="http://schemas.microsoft.com/office/drawing/2014/main" id="{1C3CA670-BA2D-432B-BF02-493A20668ABE}"/>
              </a:ext>
            </a:extLst>
          </p:cNvPr>
          <p:cNvSpPr/>
          <p:nvPr/>
        </p:nvSpPr>
        <p:spPr>
          <a:xfrm>
            <a:off x="3619805" y="1061545"/>
            <a:ext cx="2995963" cy="2929496"/>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2F54DC5-B75A-4619-AF10-F273A01D3BD5}"/>
              </a:ext>
            </a:extLst>
          </p:cNvPr>
          <p:cNvSpPr/>
          <p:nvPr/>
        </p:nvSpPr>
        <p:spPr>
          <a:xfrm>
            <a:off x="539574" y="1061545"/>
            <a:ext cx="2950155" cy="290438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991053C-5A4B-4155-ABD4-4D6F7C7A65D0}"/>
              </a:ext>
            </a:extLst>
          </p:cNvPr>
          <p:cNvSpPr/>
          <p:nvPr/>
        </p:nvSpPr>
        <p:spPr>
          <a:xfrm>
            <a:off x="539574" y="4078089"/>
            <a:ext cx="2950155" cy="732944"/>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40CC523-4FA5-4881-B71E-27BC8B67D39E}"/>
              </a:ext>
            </a:extLst>
          </p:cNvPr>
          <p:cNvSpPr/>
          <p:nvPr/>
        </p:nvSpPr>
        <p:spPr>
          <a:xfrm>
            <a:off x="3605342" y="4097173"/>
            <a:ext cx="2995962" cy="999557"/>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A3DE825-199D-4E1B-9237-EF06F8CD8BF9}"/>
              </a:ext>
            </a:extLst>
          </p:cNvPr>
          <p:cNvSpPr/>
          <p:nvPr/>
        </p:nvSpPr>
        <p:spPr>
          <a:xfrm>
            <a:off x="629258" y="1717970"/>
            <a:ext cx="2771479" cy="2323713"/>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Broadmead &amp; Cabot Circus</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The Mall at Cribbs Causeway </a:t>
            </a:r>
            <a:r>
              <a:rPr lang="en-GB" sz="1000">
                <a:latin typeface="Calibri" panose="020F0502020204030204" pitchFamily="34" charset="0"/>
                <a:ea typeface="Times New Roman" panose="02020603050405020304" pitchFamily="18" charset="0"/>
              </a:rPr>
              <a:t>- huge out-of-town undercover shopping complex.</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St Nicolas Market </a:t>
            </a:r>
            <a:r>
              <a:rPr lang="en-GB" sz="1000">
                <a:latin typeface="Calibri" panose="020F0502020204030204" pitchFamily="34" charset="0"/>
                <a:ea typeface="Times New Roman" panose="02020603050405020304" pitchFamily="18" charset="0"/>
              </a:rPr>
              <a:t>- Corn Street, traditional undercover market</a:t>
            </a:r>
          </a:p>
          <a:p>
            <a:pPr lvl="0">
              <a:spcAft>
                <a:spcPts val="600"/>
              </a:spcAft>
              <a:tabLst>
                <a:tab pos="228600" algn="l"/>
              </a:tabLst>
            </a:pPr>
            <a:r>
              <a:rPr lang="en-GB" sz="1000" b="1" err="1">
                <a:latin typeface="Calibri" panose="020F0502020204030204" pitchFamily="34" charset="0"/>
                <a:ea typeface="Times New Roman" panose="02020603050405020304" pitchFamily="18" charset="0"/>
              </a:rPr>
              <a:t>Whiteladies</a:t>
            </a:r>
            <a:r>
              <a:rPr lang="en-GB" sz="1000" b="1">
                <a:latin typeface="Calibri" panose="020F0502020204030204" pitchFamily="34" charset="0"/>
                <a:ea typeface="Times New Roman" panose="02020603050405020304" pitchFamily="18" charset="0"/>
              </a:rPr>
              <a:t> Road and Park Street </a:t>
            </a:r>
            <a:r>
              <a:rPr lang="en-GB" sz="1000">
                <a:latin typeface="Calibri" panose="020F0502020204030204" pitchFamily="34" charset="0"/>
                <a:ea typeface="Times New Roman" panose="02020603050405020304" pitchFamily="18" charset="0"/>
              </a:rPr>
              <a:t>- nice selection of shops.</a:t>
            </a:r>
            <a:endParaRPr lang="en-GB" sz="1000">
              <a:latin typeface="Times New Roman" panose="02020603050405020304" pitchFamily="18" charset="0"/>
              <a:ea typeface="Times New Roman" panose="02020603050405020304" pitchFamily="18" charset="0"/>
            </a:endParaRPr>
          </a:p>
          <a:p>
            <a:pPr lvl="0">
              <a:spcAft>
                <a:spcPts val="600"/>
              </a:spcAft>
              <a:tabLst>
                <a:tab pos="228600" algn="l"/>
              </a:tabLst>
            </a:pPr>
            <a:r>
              <a:rPr lang="en-GB" sz="1000" b="1">
                <a:latin typeface="Calibri" panose="020F0502020204030204" pitchFamily="34" charset="0"/>
                <a:ea typeface="Times New Roman" panose="02020603050405020304" pitchFamily="18" charset="0"/>
              </a:rPr>
              <a:t>The Arcade </a:t>
            </a:r>
            <a:r>
              <a:rPr lang="en-GB" sz="1000">
                <a:latin typeface="Calibri" panose="020F0502020204030204" pitchFamily="34" charset="0"/>
                <a:ea typeface="Times New Roman" panose="02020603050405020304" pitchFamily="18" charset="0"/>
              </a:rPr>
              <a:t>– Boyce’s Avenue in Clifton Village, arts &amp; crafts shops</a:t>
            </a:r>
            <a:endParaRPr lang="en-GB" sz="1000">
              <a:latin typeface="Times New Roman" panose="02020603050405020304" pitchFamily="18" charset="0"/>
              <a:ea typeface="Times New Roman" panose="02020603050405020304" pitchFamily="18" charset="0"/>
            </a:endParaRPr>
          </a:p>
          <a:p>
            <a:pPr lvl="0">
              <a:spcAft>
                <a:spcPts val="600"/>
              </a:spcAft>
              <a:tabLst>
                <a:tab pos="228600" algn="l"/>
              </a:tabLst>
            </a:pPr>
            <a:r>
              <a:rPr lang="en-GB" sz="1000" b="1">
                <a:latin typeface="Calibri" panose="020F0502020204030204" pitchFamily="34" charset="0"/>
                <a:ea typeface="Times New Roman" panose="02020603050405020304" pitchFamily="18" charset="0"/>
              </a:rPr>
              <a:t>Supermarkets</a:t>
            </a:r>
            <a:r>
              <a:rPr lang="en-GB" sz="1000">
                <a:latin typeface="Calibri" panose="020F0502020204030204" pitchFamily="34" charset="0"/>
                <a:ea typeface="Times New Roman" panose="02020603050405020304" pitchFamily="18" charset="0"/>
              </a:rPr>
              <a:t> – Sainsbury’s, Co-Op , Tesco Express and </a:t>
            </a:r>
            <a:r>
              <a:rPr lang="en-GB" sz="1000" err="1">
                <a:latin typeface="Calibri" panose="020F0502020204030204" pitchFamily="34" charset="0"/>
                <a:ea typeface="Times New Roman" panose="02020603050405020304" pitchFamily="18" charset="0"/>
              </a:rPr>
              <a:t>Marks&amp;Spencers</a:t>
            </a:r>
            <a:r>
              <a:rPr lang="en-GB" sz="1000">
                <a:latin typeface="Calibri" panose="020F0502020204030204" pitchFamily="34" charset="0"/>
                <a:ea typeface="Times New Roman" panose="02020603050405020304" pitchFamily="18" charset="0"/>
              </a:rPr>
              <a:t> on </a:t>
            </a:r>
            <a:r>
              <a:rPr lang="en-GB" sz="1000" err="1">
                <a:latin typeface="Calibri" panose="020F0502020204030204" pitchFamily="34" charset="0"/>
                <a:ea typeface="Times New Roman" panose="02020603050405020304" pitchFamily="18" charset="0"/>
              </a:rPr>
              <a:t>Whiteladies</a:t>
            </a:r>
            <a:r>
              <a:rPr lang="en-GB" sz="1000">
                <a:latin typeface="Calibri" panose="020F0502020204030204" pitchFamily="34" charset="0"/>
                <a:ea typeface="Times New Roman" panose="02020603050405020304" pitchFamily="18" charset="0"/>
              </a:rPr>
              <a:t> Road</a:t>
            </a:r>
            <a:endParaRPr lang="en-GB" sz="100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6BFA1D38-E1A1-4E97-B234-345C30CC5997}"/>
              </a:ext>
            </a:extLst>
          </p:cNvPr>
          <p:cNvSpPr/>
          <p:nvPr/>
        </p:nvSpPr>
        <p:spPr>
          <a:xfrm>
            <a:off x="545456" y="1096535"/>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SHOPPING AREAS</a:t>
            </a:r>
            <a:endParaRPr lang="en-GB" sz="120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09762C5C-647D-4E19-BEE9-5363F1A574C7}"/>
              </a:ext>
            </a:extLst>
          </p:cNvPr>
          <p:cNvSpPr/>
          <p:nvPr/>
        </p:nvSpPr>
        <p:spPr>
          <a:xfrm>
            <a:off x="555966" y="1356321"/>
            <a:ext cx="2383254" cy="400110"/>
          </a:xfrm>
          <a:prstGeom prst="rect">
            <a:avLst/>
          </a:prstGeom>
        </p:spPr>
        <p:txBody>
          <a:bodyPr wrap="square">
            <a:spAutoFit/>
          </a:bodyPr>
          <a:lstStyle/>
          <a:p>
            <a:pPr>
              <a:spcAft>
                <a:spcPts val="0"/>
              </a:spcAft>
            </a:pPr>
            <a:r>
              <a:rPr lang="en-GB" sz="1000">
                <a:latin typeface="Calibri" panose="020F0502020204030204" pitchFamily="34" charset="0"/>
                <a:ea typeface="Times New Roman" panose="02020603050405020304" pitchFamily="18" charset="0"/>
              </a:rPr>
              <a:t>Small shops shut at 5.30pm. Shopping Centres have later opening hours.</a:t>
            </a:r>
            <a:endParaRPr lang="en-GB" sz="1000">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89B87F70-B638-461E-80D7-5B49EF2AB83D}"/>
              </a:ext>
            </a:extLst>
          </p:cNvPr>
          <p:cNvSpPr/>
          <p:nvPr/>
        </p:nvSpPr>
        <p:spPr>
          <a:xfrm>
            <a:off x="3699213" y="1405747"/>
            <a:ext cx="2856284" cy="2554545"/>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Clifton College gym and pool – </a:t>
            </a:r>
            <a:r>
              <a:rPr lang="en-GB" sz="1000">
                <a:latin typeface="Calibri" panose="020F0502020204030204" pitchFamily="34" charset="0"/>
                <a:ea typeface="Times New Roman" panose="02020603050405020304" pitchFamily="18" charset="0"/>
              </a:rPr>
              <a:t>One time payment of £10.</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Clifton College - </a:t>
            </a:r>
            <a:r>
              <a:rPr lang="en-GB" sz="1000">
                <a:latin typeface="Calibri" panose="020F0502020204030204" pitchFamily="34" charset="0"/>
                <a:ea typeface="Times New Roman" panose="02020603050405020304" pitchFamily="18" charset="0"/>
              </a:rPr>
              <a:t>tennis courts available (July and August only)</a:t>
            </a:r>
            <a:endParaRPr lang="en-GB" sz="1000" b="1">
              <a:latin typeface="Calibri" panose="020F0502020204030204" pitchFamily="34" charset="0"/>
              <a:ea typeface="Times New Roman" panose="02020603050405020304" pitchFamily="18" charset="0"/>
            </a:endParaRPr>
          </a:p>
          <a:p>
            <a:pPr lvl="0">
              <a:spcAft>
                <a:spcPts val="600"/>
              </a:spcAft>
              <a:tabLst>
                <a:tab pos="228600" algn="l"/>
              </a:tabLst>
            </a:pPr>
            <a:r>
              <a:rPr lang="en-GB" sz="1000" b="1">
                <a:latin typeface="Calibri" panose="020F0502020204030204" pitchFamily="34" charset="0"/>
                <a:ea typeface="Times New Roman" panose="02020603050405020304" pitchFamily="18" charset="0"/>
              </a:rPr>
              <a:t>Nuffield Sports Centre - </a:t>
            </a:r>
            <a:r>
              <a:rPr lang="en-GB" sz="1000">
                <a:latin typeface="Calibri" panose="020F0502020204030204" pitchFamily="34" charset="0"/>
                <a:ea typeface="Times New Roman" panose="02020603050405020304" pitchFamily="18" charset="0"/>
              </a:rPr>
              <a:t>Queens Road, smart but quite expensive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Pure Gym – Harbourside – </a:t>
            </a:r>
            <a:r>
              <a:rPr lang="en-GB" sz="1000">
                <a:latin typeface="Calibri" panose="020F0502020204030204" pitchFamily="34" charset="0"/>
                <a:ea typeface="Times New Roman" panose="02020603050405020304" pitchFamily="18" charset="0"/>
              </a:rPr>
              <a:t>Really good price and no minimum contract </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Ashton Court Park - </a:t>
            </a:r>
            <a:r>
              <a:rPr lang="en-GB" sz="1000">
                <a:latin typeface="Calibri" panose="020F0502020204030204" pitchFamily="34" charset="0"/>
                <a:ea typeface="Times New Roman" panose="02020603050405020304" pitchFamily="18" charset="0"/>
              </a:rPr>
              <a:t>golf course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Redland Tennis Club</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Great Western Runners - </a:t>
            </a:r>
            <a:r>
              <a:rPr lang="en-GB" sz="1000">
                <a:latin typeface="Calibri" panose="020F0502020204030204" pitchFamily="34" charset="0"/>
                <a:ea typeface="Times New Roman" panose="02020603050405020304" pitchFamily="18" charset="0"/>
              </a:rPr>
              <a:t>Running with GWR on Wednesday evenings. Meet at Redland Tennis Club at 6.30pm </a:t>
            </a:r>
          </a:p>
        </p:txBody>
      </p:sp>
      <p:sp>
        <p:nvSpPr>
          <p:cNvPr id="21" name="Rectangle 20">
            <a:extLst>
              <a:ext uri="{FF2B5EF4-FFF2-40B4-BE49-F238E27FC236}">
                <a16:creationId xmlns:a16="http://schemas.microsoft.com/office/drawing/2014/main" id="{627A34DA-C753-419C-8833-85DCB9A58E60}"/>
              </a:ext>
            </a:extLst>
          </p:cNvPr>
          <p:cNvSpPr/>
          <p:nvPr/>
        </p:nvSpPr>
        <p:spPr>
          <a:xfrm>
            <a:off x="3621732" y="1096535"/>
            <a:ext cx="3100701"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SPORTS CENTRES</a:t>
            </a:r>
            <a:endParaRPr lang="en-GB" sz="12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6661E1FD-1F84-4FF9-BFAB-90BDF1070D05}"/>
              </a:ext>
            </a:extLst>
          </p:cNvPr>
          <p:cNvSpPr/>
          <p:nvPr/>
        </p:nvSpPr>
        <p:spPr>
          <a:xfrm>
            <a:off x="629258" y="4319012"/>
            <a:ext cx="2771479" cy="492443"/>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Boots</a:t>
            </a:r>
            <a:r>
              <a:rPr lang="en-GB" sz="1000">
                <a:latin typeface="Calibri" panose="020F0502020204030204" pitchFamily="34" charset="0"/>
                <a:ea typeface="Times New Roman" panose="02020603050405020304" pitchFamily="18" charset="0"/>
              </a:rPr>
              <a:t> - Clifton Down Shopping Centre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Cotham Hill Chemist</a:t>
            </a:r>
            <a:r>
              <a:rPr lang="en-GB" sz="1000">
                <a:latin typeface="Calibri" panose="020F0502020204030204" pitchFamily="34" charset="0"/>
                <a:ea typeface="Times New Roman" panose="02020603050405020304" pitchFamily="18" charset="0"/>
              </a:rPr>
              <a:t> (in the Post Office)</a:t>
            </a:r>
          </a:p>
        </p:txBody>
      </p:sp>
      <p:sp>
        <p:nvSpPr>
          <p:cNvPr id="24" name="Rectangle 23">
            <a:extLst>
              <a:ext uri="{FF2B5EF4-FFF2-40B4-BE49-F238E27FC236}">
                <a16:creationId xmlns:a16="http://schemas.microsoft.com/office/drawing/2014/main" id="{5DD4B382-0CFD-49A4-8C3C-4774A525515F}"/>
              </a:ext>
            </a:extLst>
          </p:cNvPr>
          <p:cNvSpPr/>
          <p:nvPr/>
        </p:nvSpPr>
        <p:spPr>
          <a:xfrm>
            <a:off x="545456" y="4071401"/>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CHEMISTS</a:t>
            </a:r>
            <a:endParaRPr lang="en-GB" sz="12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50FBCC3C-456C-4E07-87DA-B4EDE8C7DDD1}"/>
              </a:ext>
            </a:extLst>
          </p:cNvPr>
          <p:cNvSpPr/>
          <p:nvPr/>
        </p:nvSpPr>
        <p:spPr>
          <a:xfrm>
            <a:off x="539574" y="4944604"/>
            <a:ext cx="2950155" cy="1126854"/>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48182AF-2AFF-48F6-ACB0-A0302085B609}"/>
              </a:ext>
            </a:extLst>
          </p:cNvPr>
          <p:cNvSpPr/>
          <p:nvPr/>
        </p:nvSpPr>
        <p:spPr>
          <a:xfrm>
            <a:off x="629259" y="5398793"/>
            <a:ext cx="2745048" cy="477054"/>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HSBC, Santander &amp; Halifax - </a:t>
            </a:r>
            <a:r>
              <a:rPr lang="en-GB" sz="1000" err="1">
                <a:latin typeface="Calibri" panose="020F0502020204030204" pitchFamily="34" charset="0"/>
                <a:ea typeface="Times New Roman" panose="02020603050405020304" pitchFamily="18" charset="0"/>
              </a:rPr>
              <a:t>Whiteladies</a:t>
            </a:r>
            <a:r>
              <a:rPr lang="en-GB" sz="1000">
                <a:latin typeface="Calibri" panose="020F0502020204030204" pitchFamily="34" charset="0"/>
                <a:ea typeface="Times New Roman" panose="02020603050405020304" pitchFamily="18" charset="0"/>
              </a:rPr>
              <a:t> Road </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Cash Point machines (ATM) </a:t>
            </a:r>
            <a:r>
              <a:rPr lang="en-GB" sz="1000">
                <a:latin typeface="Calibri" panose="020F0502020204030204" pitchFamily="34" charset="0"/>
                <a:ea typeface="Times New Roman" panose="02020603050405020304" pitchFamily="18" charset="0"/>
              </a:rPr>
              <a:t>- </a:t>
            </a:r>
            <a:r>
              <a:rPr lang="en-GB" sz="1000" err="1">
                <a:latin typeface="Calibri" panose="020F0502020204030204" pitchFamily="34" charset="0"/>
                <a:ea typeface="Times New Roman" panose="02020603050405020304" pitchFamily="18" charset="0"/>
              </a:rPr>
              <a:t>Whiteladies</a:t>
            </a:r>
            <a:r>
              <a:rPr lang="en-GB" sz="1000">
                <a:latin typeface="Calibri" panose="020F0502020204030204" pitchFamily="34" charset="0"/>
                <a:ea typeface="Times New Roman" panose="02020603050405020304" pitchFamily="18" charset="0"/>
              </a:rPr>
              <a:t> Road.</a:t>
            </a:r>
          </a:p>
        </p:txBody>
      </p:sp>
      <p:sp>
        <p:nvSpPr>
          <p:cNvPr id="27" name="Rectangle 26">
            <a:extLst>
              <a:ext uri="{FF2B5EF4-FFF2-40B4-BE49-F238E27FC236}">
                <a16:creationId xmlns:a16="http://schemas.microsoft.com/office/drawing/2014/main" id="{596E8F42-6CC2-49BD-9B4D-408E39870E2A}"/>
              </a:ext>
            </a:extLst>
          </p:cNvPr>
          <p:cNvSpPr/>
          <p:nvPr/>
        </p:nvSpPr>
        <p:spPr>
          <a:xfrm>
            <a:off x="545456" y="4944855"/>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BANKS</a:t>
            </a:r>
            <a:endParaRPr lang="en-GB" sz="120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86C9CC7-213D-4FF6-B751-56EC6E234426}"/>
              </a:ext>
            </a:extLst>
          </p:cNvPr>
          <p:cNvSpPr/>
          <p:nvPr/>
        </p:nvSpPr>
        <p:spPr>
          <a:xfrm>
            <a:off x="555966" y="5191927"/>
            <a:ext cx="2383254" cy="246221"/>
          </a:xfrm>
          <a:prstGeom prst="rect">
            <a:avLst/>
          </a:prstGeom>
        </p:spPr>
        <p:txBody>
          <a:bodyPr wrap="square">
            <a:spAutoFit/>
          </a:bodyPr>
          <a:lstStyle/>
          <a:p>
            <a:pPr>
              <a:spcAft>
                <a:spcPts val="0"/>
              </a:spcAft>
            </a:pPr>
            <a:r>
              <a:rPr lang="en-GB" sz="1000">
                <a:latin typeface="Calibri" panose="020F0502020204030204" pitchFamily="34" charset="0"/>
                <a:ea typeface="Times New Roman" panose="02020603050405020304" pitchFamily="18" charset="0"/>
              </a:rPr>
              <a:t>Open 9.30 – 16.30</a:t>
            </a:r>
            <a:endParaRPr lang="en-GB" sz="1000">
              <a:latin typeface="Times New Roman" panose="02020603050405020304" pitchFamily="18" charset="0"/>
              <a:ea typeface="Times New Roman" panose="02020603050405020304" pitchFamily="18" charset="0"/>
            </a:endParaRPr>
          </a:p>
        </p:txBody>
      </p:sp>
      <p:sp>
        <p:nvSpPr>
          <p:cNvPr id="31" name="Rectangle 30">
            <a:extLst>
              <a:ext uri="{FF2B5EF4-FFF2-40B4-BE49-F238E27FC236}">
                <a16:creationId xmlns:a16="http://schemas.microsoft.com/office/drawing/2014/main" id="{0D1738CF-A632-4181-8738-7FA505DBAC79}"/>
              </a:ext>
            </a:extLst>
          </p:cNvPr>
          <p:cNvSpPr/>
          <p:nvPr/>
        </p:nvSpPr>
        <p:spPr>
          <a:xfrm>
            <a:off x="3619805" y="5245554"/>
            <a:ext cx="2995962" cy="1139746"/>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E9CF549-A080-4EB9-86F6-C2529A0D8E85}"/>
              </a:ext>
            </a:extLst>
          </p:cNvPr>
          <p:cNvSpPr/>
          <p:nvPr/>
        </p:nvSpPr>
        <p:spPr>
          <a:xfrm>
            <a:off x="3673003" y="5588305"/>
            <a:ext cx="2771479" cy="707886"/>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Blackboy Cycles - </a:t>
            </a:r>
            <a:r>
              <a:rPr lang="en-GB" sz="1000">
                <a:latin typeface="Calibri" panose="020F0502020204030204" pitchFamily="34" charset="0"/>
                <a:ea typeface="Times New Roman" panose="02020603050405020304" pitchFamily="18" charset="0"/>
              </a:rPr>
              <a:t>top of </a:t>
            </a:r>
            <a:r>
              <a:rPr lang="en-GB" sz="1000" err="1">
                <a:latin typeface="Calibri" panose="020F0502020204030204" pitchFamily="34" charset="0"/>
                <a:ea typeface="Times New Roman" panose="02020603050405020304" pitchFamily="18" charset="0"/>
              </a:rPr>
              <a:t>Whiteladies</a:t>
            </a:r>
            <a:r>
              <a:rPr lang="en-GB" sz="1000">
                <a:latin typeface="Calibri" panose="020F0502020204030204" pitchFamily="34" charset="0"/>
                <a:ea typeface="Times New Roman" panose="02020603050405020304" pitchFamily="18" charset="0"/>
              </a:rPr>
              <a:t> Road. Bike hire from £15 per day, used bikes from £70.00, new ones from £100. Why not buy one and sell it to another student when you leave?</a:t>
            </a:r>
          </a:p>
        </p:txBody>
      </p:sp>
      <p:sp>
        <p:nvSpPr>
          <p:cNvPr id="33" name="Rectangle 32">
            <a:extLst>
              <a:ext uri="{FF2B5EF4-FFF2-40B4-BE49-F238E27FC236}">
                <a16:creationId xmlns:a16="http://schemas.microsoft.com/office/drawing/2014/main" id="{34E09BD0-F9B0-4CB3-9CE0-80FBC237E9E7}"/>
              </a:ext>
            </a:extLst>
          </p:cNvPr>
          <p:cNvSpPr/>
          <p:nvPr/>
        </p:nvSpPr>
        <p:spPr>
          <a:xfrm>
            <a:off x="3609297" y="5265385"/>
            <a:ext cx="2771479" cy="307777"/>
          </a:xfrm>
          <a:prstGeom prst="rect">
            <a:avLst/>
          </a:prstGeom>
        </p:spPr>
        <p:txBody>
          <a:bodyPr wrap="square">
            <a:spAutoFit/>
          </a:bodyPr>
          <a:lstStyle/>
          <a:p>
            <a:pPr>
              <a:spcAft>
                <a:spcPts val="0"/>
              </a:spcAft>
            </a:pPr>
            <a:r>
              <a:rPr lang="en-GB" sz="1400" b="1">
                <a:effectLst/>
                <a:latin typeface="Gill Sans MT" panose="020B0502020104020203" pitchFamily="34" charset="0"/>
                <a:ea typeface="Times New Roman" panose="02020603050405020304" pitchFamily="18" charset="0"/>
              </a:rPr>
              <a:t>BIKES – SHOP </a:t>
            </a:r>
            <a:r>
              <a:rPr lang="en-GB" sz="1400" b="1">
                <a:latin typeface="Gill Sans MT" panose="020B0502020104020203" pitchFamily="34" charset="0"/>
                <a:ea typeface="Times New Roman" panose="02020603050405020304" pitchFamily="18" charset="0"/>
              </a:rPr>
              <a:t>&amp;</a:t>
            </a:r>
            <a:r>
              <a:rPr lang="en-GB" sz="1400" b="1">
                <a:effectLst/>
                <a:latin typeface="Gill Sans MT" panose="020B0502020104020203" pitchFamily="34" charset="0"/>
                <a:ea typeface="Times New Roman" panose="02020603050405020304" pitchFamily="18" charset="0"/>
              </a:rPr>
              <a:t> HIRE</a:t>
            </a:r>
            <a:endParaRPr lang="en-GB" sz="1200">
              <a:effectLst/>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1073B46D-20D1-4617-A53A-C836F037ACE0}"/>
              </a:ext>
            </a:extLst>
          </p:cNvPr>
          <p:cNvSpPr/>
          <p:nvPr/>
        </p:nvSpPr>
        <p:spPr>
          <a:xfrm>
            <a:off x="539574" y="6155112"/>
            <a:ext cx="2950155" cy="537844"/>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FE645BC-2994-449F-B03A-CD5BBA59F066}"/>
              </a:ext>
            </a:extLst>
          </p:cNvPr>
          <p:cNvSpPr/>
          <p:nvPr/>
        </p:nvSpPr>
        <p:spPr>
          <a:xfrm>
            <a:off x="3689144" y="4508356"/>
            <a:ext cx="2771479" cy="492443"/>
          </a:xfrm>
          <a:prstGeom prst="rect">
            <a:avLst/>
          </a:prstGeom>
        </p:spPr>
        <p:txBody>
          <a:bodyPr wrap="square">
            <a:spAutoFit/>
          </a:bodyPr>
          <a:lstStyle/>
          <a:p>
            <a:pPr lvl="0">
              <a:spcAft>
                <a:spcPts val="600"/>
              </a:spcAft>
              <a:tabLst>
                <a:tab pos="228600" algn="l"/>
              </a:tabLst>
            </a:pPr>
            <a:r>
              <a:rPr lang="en-GB" sz="1050" b="1">
                <a:latin typeface="Calibri" panose="020F0502020204030204" pitchFamily="34" charset="0"/>
                <a:ea typeface="Times New Roman" panose="02020603050405020304" pitchFamily="18" charset="0"/>
              </a:rPr>
              <a:t>Cotham Hill Post Office</a:t>
            </a:r>
          </a:p>
          <a:p>
            <a:pPr lvl="0">
              <a:spcAft>
                <a:spcPts val="600"/>
              </a:spcAft>
              <a:tabLst>
                <a:tab pos="228600" algn="l"/>
              </a:tabLst>
            </a:pPr>
            <a:r>
              <a:rPr lang="en-GB" sz="1050" b="1">
                <a:latin typeface="Calibri" panose="020F0502020204030204" pitchFamily="34" charset="0"/>
                <a:ea typeface="Times New Roman" panose="02020603050405020304" pitchFamily="18" charset="0"/>
              </a:rPr>
              <a:t>Tesco Express Post Office </a:t>
            </a:r>
            <a:r>
              <a:rPr lang="en-GB" sz="1050" b="1" err="1">
                <a:latin typeface="Calibri" panose="020F0502020204030204" pitchFamily="34" charset="0"/>
                <a:ea typeface="Times New Roman" panose="02020603050405020304" pitchFamily="18" charset="0"/>
              </a:rPr>
              <a:t>Whiteladies</a:t>
            </a:r>
            <a:r>
              <a:rPr lang="en-GB" sz="1050" b="1">
                <a:latin typeface="Calibri" panose="020F0502020204030204" pitchFamily="34" charset="0"/>
                <a:ea typeface="Times New Roman" panose="02020603050405020304" pitchFamily="18" charset="0"/>
              </a:rPr>
              <a:t> Road </a:t>
            </a:r>
          </a:p>
        </p:txBody>
      </p:sp>
      <p:sp>
        <p:nvSpPr>
          <p:cNvPr id="36" name="Rectangle 35">
            <a:extLst>
              <a:ext uri="{FF2B5EF4-FFF2-40B4-BE49-F238E27FC236}">
                <a16:creationId xmlns:a16="http://schemas.microsoft.com/office/drawing/2014/main" id="{9036FB94-7051-487C-83E0-54F38C5B2ACD}"/>
              </a:ext>
            </a:extLst>
          </p:cNvPr>
          <p:cNvSpPr/>
          <p:nvPr/>
        </p:nvSpPr>
        <p:spPr>
          <a:xfrm>
            <a:off x="3618221" y="4151542"/>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POST OFFICES</a:t>
            </a:r>
            <a:endParaRPr lang="en-GB" sz="1200">
              <a:effectLst/>
              <a:latin typeface="Times New Roman" panose="02020603050405020304" pitchFamily="18" charset="0"/>
              <a:ea typeface="Times New Roman" panose="02020603050405020304" pitchFamily="18" charset="0"/>
            </a:endParaRPr>
          </a:p>
        </p:txBody>
      </p:sp>
      <p:sp>
        <p:nvSpPr>
          <p:cNvPr id="37" name="Rectangle 36">
            <a:extLst>
              <a:ext uri="{FF2B5EF4-FFF2-40B4-BE49-F238E27FC236}">
                <a16:creationId xmlns:a16="http://schemas.microsoft.com/office/drawing/2014/main" id="{4B68070D-B98E-4EB3-80AE-5B9327B41447}"/>
              </a:ext>
            </a:extLst>
          </p:cNvPr>
          <p:cNvSpPr/>
          <p:nvPr/>
        </p:nvSpPr>
        <p:spPr>
          <a:xfrm>
            <a:off x="3619805" y="6481474"/>
            <a:ext cx="2995962" cy="1618568"/>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E2CA564-498C-4A38-8C33-DB5800E9CA5E}"/>
              </a:ext>
            </a:extLst>
          </p:cNvPr>
          <p:cNvSpPr/>
          <p:nvPr/>
        </p:nvSpPr>
        <p:spPr>
          <a:xfrm>
            <a:off x="3644600" y="6807380"/>
            <a:ext cx="2950155" cy="1292662"/>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Flight Centre -  </a:t>
            </a:r>
            <a:r>
              <a:rPr lang="en-GB" sz="1000">
                <a:latin typeface="Calibri" panose="020F0502020204030204" pitchFamily="34" charset="0"/>
                <a:ea typeface="Times New Roman" panose="02020603050405020304" pitchFamily="18" charset="0"/>
              </a:rPr>
              <a:t>by Clifton Down Shopping Centre. Arranges flights &amp; help with Schengen visas</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Post Offices - </a:t>
            </a:r>
            <a:r>
              <a:rPr lang="en-GB" sz="1000">
                <a:latin typeface="Calibri" panose="020F0502020204030204" pitchFamily="34" charset="0"/>
                <a:ea typeface="Times New Roman" panose="02020603050405020304" pitchFamily="18" charset="0"/>
              </a:rPr>
              <a:t>currency exchange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Marks &amp; Spencer - </a:t>
            </a:r>
            <a:r>
              <a:rPr lang="en-GB" sz="1000">
                <a:latin typeface="Calibri" panose="020F0502020204030204" pitchFamily="34" charset="0"/>
                <a:ea typeface="Times New Roman" panose="02020603050405020304" pitchFamily="18" charset="0"/>
              </a:rPr>
              <a:t>Broadmead. Currency exchange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STA Travel - </a:t>
            </a:r>
            <a:r>
              <a:rPr lang="en-GB" sz="1000">
                <a:latin typeface="Calibri" panose="020F0502020204030204" pitchFamily="34" charset="0"/>
                <a:ea typeface="Times New Roman" panose="02020603050405020304" pitchFamily="18" charset="0"/>
              </a:rPr>
              <a:t>Queens Road, on the corner of the Triangle. Cheap student travel +ISIC cards available</a:t>
            </a:r>
          </a:p>
        </p:txBody>
      </p:sp>
      <p:sp>
        <p:nvSpPr>
          <p:cNvPr id="39" name="Rectangle 38">
            <a:extLst>
              <a:ext uri="{FF2B5EF4-FFF2-40B4-BE49-F238E27FC236}">
                <a16:creationId xmlns:a16="http://schemas.microsoft.com/office/drawing/2014/main" id="{E5440BFC-B236-45F2-9B64-C23B62B42DBD}"/>
              </a:ext>
            </a:extLst>
          </p:cNvPr>
          <p:cNvSpPr/>
          <p:nvPr/>
        </p:nvSpPr>
        <p:spPr>
          <a:xfrm>
            <a:off x="3605342" y="6533309"/>
            <a:ext cx="2950155" cy="292388"/>
          </a:xfrm>
          <a:prstGeom prst="rect">
            <a:avLst/>
          </a:prstGeom>
        </p:spPr>
        <p:txBody>
          <a:bodyPr wrap="square">
            <a:spAutoFit/>
          </a:bodyPr>
          <a:lstStyle/>
          <a:p>
            <a:pPr>
              <a:spcAft>
                <a:spcPts val="0"/>
              </a:spcAft>
            </a:pPr>
            <a:r>
              <a:rPr lang="en-GB" sz="1300" b="1">
                <a:effectLst/>
                <a:latin typeface="Gill Sans MT" panose="020B0502020104020203" pitchFamily="34" charset="0"/>
                <a:ea typeface="Times New Roman" panose="02020603050405020304" pitchFamily="18" charset="0"/>
              </a:rPr>
              <a:t>TRAVEL &amp; FOREIGN CURRENCY</a:t>
            </a:r>
            <a:endParaRPr lang="en-GB" sz="1300">
              <a:effectLst/>
              <a:latin typeface="Times New Roman" panose="02020603050405020304" pitchFamily="18" charset="0"/>
              <a:ea typeface="Times New Roman" panose="02020603050405020304" pitchFamily="18" charset="0"/>
            </a:endParaRPr>
          </a:p>
        </p:txBody>
      </p:sp>
      <p:sp>
        <p:nvSpPr>
          <p:cNvPr id="40" name="Rectangle 39">
            <a:extLst>
              <a:ext uri="{FF2B5EF4-FFF2-40B4-BE49-F238E27FC236}">
                <a16:creationId xmlns:a16="http://schemas.microsoft.com/office/drawing/2014/main" id="{19732B98-A8F7-48B9-9061-25F1FCCBCF43}"/>
              </a:ext>
            </a:extLst>
          </p:cNvPr>
          <p:cNvSpPr/>
          <p:nvPr/>
        </p:nvSpPr>
        <p:spPr>
          <a:xfrm>
            <a:off x="539574" y="6782358"/>
            <a:ext cx="2950155" cy="1818718"/>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77E40993-34B8-4C9E-8B4C-7CCAA3EABF36}"/>
              </a:ext>
            </a:extLst>
          </p:cNvPr>
          <p:cNvSpPr/>
          <p:nvPr/>
        </p:nvSpPr>
        <p:spPr>
          <a:xfrm>
            <a:off x="600805" y="7070797"/>
            <a:ext cx="2860471" cy="1477328"/>
          </a:xfrm>
          <a:prstGeom prst="rect">
            <a:avLst/>
          </a:prstGeom>
        </p:spPr>
        <p:txBody>
          <a:bodyPr wrap="square">
            <a:spAutoFit/>
          </a:bodyPr>
          <a:lstStyle/>
          <a:p>
            <a:pPr lvl="0">
              <a:spcAft>
                <a:spcPts val="400"/>
              </a:spcAft>
              <a:tabLst>
                <a:tab pos="228600" algn="l"/>
              </a:tabLst>
            </a:pPr>
            <a:r>
              <a:rPr lang="en-GB" sz="1000" b="1">
                <a:latin typeface="Calibri" panose="020F0502020204030204" pitchFamily="34" charset="0"/>
                <a:ea typeface="Times New Roman" panose="02020603050405020304" pitchFamily="18" charset="0"/>
              </a:rPr>
              <a:t>The Old Duke </a:t>
            </a:r>
          </a:p>
          <a:p>
            <a:pPr lvl="0">
              <a:spcAft>
                <a:spcPts val="400"/>
              </a:spcAft>
              <a:tabLst>
                <a:tab pos="228600" algn="l"/>
              </a:tabLst>
            </a:pPr>
            <a:r>
              <a:rPr lang="en-GB" sz="1000" b="1">
                <a:latin typeface="Calibri" panose="020F0502020204030204" pitchFamily="34" charset="0"/>
                <a:ea typeface="Times New Roman" panose="02020603050405020304" pitchFamily="18" charset="0"/>
              </a:rPr>
              <a:t>Mr Wolfs </a:t>
            </a:r>
          </a:p>
          <a:p>
            <a:pPr lvl="0">
              <a:spcAft>
                <a:spcPts val="400"/>
              </a:spcAft>
              <a:tabLst>
                <a:tab pos="228600" algn="l"/>
              </a:tabLst>
            </a:pPr>
            <a:r>
              <a:rPr lang="en-GB" sz="1000" b="1">
                <a:latin typeface="Calibri" panose="020F0502020204030204" pitchFamily="34" charset="0"/>
                <a:ea typeface="Times New Roman" panose="02020603050405020304" pitchFamily="18" charset="0"/>
              </a:rPr>
              <a:t>Louisiana </a:t>
            </a:r>
          </a:p>
          <a:p>
            <a:pPr lvl="0">
              <a:spcAft>
                <a:spcPts val="400"/>
              </a:spcAft>
              <a:tabLst>
                <a:tab pos="228600" algn="l"/>
              </a:tabLst>
            </a:pPr>
            <a:r>
              <a:rPr lang="en-GB" sz="1000" b="1">
                <a:latin typeface="Calibri" panose="020F0502020204030204" pitchFamily="34" charset="0"/>
                <a:ea typeface="Times New Roman" panose="02020603050405020304" pitchFamily="18" charset="0"/>
              </a:rPr>
              <a:t>The Hippodrome</a:t>
            </a:r>
          </a:p>
          <a:p>
            <a:pPr lvl="0">
              <a:spcAft>
                <a:spcPts val="400"/>
              </a:spcAft>
              <a:tabLst>
                <a:tab pos="228600" algn="l"/>
              </a:tabLst>
            </a:pPr>
            <a:r>
              <a:rPr lang="en-GB" sz="1000" b="1">
                <a:latin typeface="Calibri" panose="020F0502020204030204" pitchFamily="34" charset="0"/>
                <a:ea typeface="Times New Roman" panose="02020603050405020304" pitchFamily="18" charset="0"/>
              </a:rPr>
              <a:t>The Bristol Beacon </a:t>
            </a:r>
          </a:p>
          <a:p>
            <a:pPr lvl="0">
              <a:spcAft>
                <a:spcPts val="400"/>
              </a:spcAft>
              <a:tabLst>
                <a:tab pos="228600" algn="l"/>
              </a:tabLst>
            </a:pPr>
            <a:r>
              <a:rPr lang="en-GB" sz="1000" b="1">
                <a:latin typeface="Calibri" panose="020F0502020204030204" pitchFamily="34" charset="0"/>
                <a:ea typeface="Times New Roman" panose="02020603050405020304" pitchFamily="18" charset="0"/>
              </a:rPr>
              <a:t>O2 Academy -</a:t>
            </a:r>
            <a:r>
              <a:rPr lang="en-GB" sz="1000">
                <a:latin typeface="Calibri" panose="020F0502020204030204" pitchFamily="34" charset="0"/>
                <a:ea typeface="Times New Roman" panose="02020603050405020304" pitchFamily="18" charset="0"/>
              </a:rPr>
              <a:t> see Venue websites for details</a:t>
            </a:r>
          </a:p>
          <a:p>
            <a:pPr lvl="0">
              <a:spcAft>
                <a:spcPts val="400"/>
              </a:spcAft>
              <a:tabLst>
                <a:tab pos="228600" algn="l"/>
              </a:tabLst>
            </a:pPr>
            <a:r>
              <a:rPr lang="en-GB" sz="1000" b="1" err="1">
                <a:latin typeface="Calibri" panose="020F0502020204030204" pitchFamily="34" charset="0"/>
                <a:ea typeface="Times New Roman" panose="02020603050405020304" pitchFamily="18" charset="0"/>
              </a:rPr>
              <a:t>Thekla</a:t>
            </a:r>
            <a:endParaRPr lang="en-GB" sz="1000" b="1">
              <a:latin typeface="Calibri" panose="020F0502020204030204" pitchFamily="34" charset="0"/>
              <a:ea typeface="Times New Roman" panose="02020603050405020304" pitchFamily="18" charset="0"/>
            </a:endParaRPr>
          </a:p>
        </p:txBody>
      </p:sp>
      <p:sp>
        <p:nvSpPr>
          <p:cNvPr id="42" name="Rectangle 41">
            <a:extLst>
              <a:ext uri="{FF2B5EF4-FFF2-40B4-BE49-F238E27FC236}">
                <a16:creationId xmlns:a16="http://schemas.microsoft.com/office/drawing/2014/main" id="{C2D25E06-4CF6-4239-9B69-A3FE16EC8667}"/>
              </a:ext>
            </a:extLst>
          </p:cNvPr>
          <p:cNvSpPr/>
          <p:nvPr/>
        </p:nvSpPr>
        <p:spPr>
          <a:xfrm>
            <a:off x="545456" y="6801248"/>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MUSIC VENUES </a:t>
            </a:r>
            <a:endParaRPr lang="en-GB" sz="900">
              <a:effectLst/>
              <a:latin typeface="Times New Roman" panose="02020603050405020304" pitchFamily="18" charset="0"/>
              <a:ea typeface="Times New Roman" panose="02020603050405020304" pitchFamily="18" charset="0"/>
            </a:endParaRPr>
          </a:p>
        </p:txBody>
      </p:sp>
      <p:sp>
        <p:nvSpPr>
          <p:cNvPr id="43" name="Rectangle 42">
            <a:extLst>
              <a:ext uri="{FF2B5EF4-FFF2-40B4-BE49-F238E27FC236}">
                <a16:creationId xmlns:a16="http://schemas.microsoft.com/office/drawing/2014/main" id="{14ACC5FA-24EB-41F9-B239-96BBB6D252BC}"/>
              </a:ext>
            </a:extLst>
          </p:cNvPr>
          <p:cNvSpPr/>
          <p:nvPr/>
        </p:nvSpPr>
        <p:spPr>
          <a:xfrm>
            <a:off x="539574" y="8682570"/>
            <a:ext cx="2950155" cy="785387"/>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2AF11B4-DBF1-4CF8-A774-8770309CC530}"/>
              </a:ext>
            </a:extLst>
          </p:cNvPr>
          <p:cNvSpPr/>
          <p:nvPr/>
        </p:nvSpPr>
        <p:spPr>
          <a:xfrm>
            <a:off x="629258" y="8942544"/>
            <a:ext cx="2771479" cy="492443"/>
          </a:xfrm>
          <a:prstGeom prst="rect">
            <a:avLst/>
          </a:prstGeom>
        </p:spPr>
        <p:txBody>
          <a:bodyPr wrap="square">
            <a:spAutoFit/>
          </a:bodyPr>
          <a:lstStyle/>
          <a:p>
            <a:pPr lvl="0">
              <a:spcAft>
                <a:spcPts val="600"/>
              </a:spcAft>
              <a:tabLst>
                <a:tab pos="228600" algn="l"/>
              </a:tabLst>
            </a:pPr>
            <a:r>
              <a:rPr lang="en-GB" sz="1050" b="1">
                <a:latin typeface="Calibri" panose="020F0502020204030204" pitchFamily="34" charset="0"/>
                <a:ea typeface="Times New Roman" panose="02020603050405020304" pitchFamily="18" charset="0"/>
              </a:rPr>
              <a:t>Bristol School of Dancing </a:t>
            </a:r>
          </a:p>
          <a:p>
            <a:pPr lvl="0">
              <a:spcAft>
                <a:spcPts val="600"/>
              </a:spcAft>
              <a:tabLst>
                <a:tab pos="228600" algn="l"/>
              </a:tabLst>
            </a:pPr>
            <a:r>
              <a:rPr lang="en-GB" sz="1050" b="1">
                <a:latin typeface="Calibri" panose="020F0502020204030204" pitchFamily="34" charset="0"/>
                <a:ea typeface="Times New Roman" panose="02020603050405020304" pitchFamily="18" charset="0"/>
              </a:rPr>
              <a:t>Bristol Community Dance Centre</a:t>
            </a:r>
          </a:p>
        </p:txBody>
      </p:sp>
      <p:sp>
        <p:nvSpPr>
          <p:cNvPr id="45" name="Rectangle 44">
            <a:extLst>
              <a:ext uri="{FF2B5EF4-FFF2-40B4-BE49-F238E27FC236}">
                <a16:creationId xmlns:a16="http://schemas.microsoft.com/office/drawing/2014/main" id="{A3190563-23C4-446C-8756-29DDB1A6966C}"/>
              </a:ext>
            </a:extLst>
          </p:cNvPr>
          <p:cNvSpPr/>
          <p:nvPr/>
        </p:nvSpPr>
        <p:spPr>
          <a:xfrm>
            <a:off x="545456" y="8675883"/>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DANCE CENTRES</a:t>
            </a:r>
            <a:endParaRPr lang="en-GB" sz="1200">
              <a:effectLst/>
              <a:latin typeface="Times New Roman" panose="02020603050405020304" pitchFamily="18" charset="0"/>
              <a:ea typeface="Times New Roman" panose="02020603050405020304" pitchFamily="18" charset="0"/>
            </a:endParaRPr>
          </a:p>
        </p:txBody>
      </p:sp>
      <p:sp>
        <p:nvSpPr>
          <p:cNvPr id="46" name="Rectangle 45">
            <a:extLst>
              <a:ext uri="{FF2B5EF4-FFF2-40B4-BE49-F238E27FC236}">
                <a16:creationId xmlns:a16="http://schemas.microsoft.com/office/drawing/2014/main" id="{0C9C858D-6524-4BEF-8DC8-133248D8C69C}"/>
              </a:ext>
            </a:extLst>
          </p:cNvPr>
          <p:cNvSpPr/>
          <p:nvPr/>
        </p:nvSpPr>
        <p:spPr>
          <a:xfrm>
            <a:off x="3619805" y="8210441"/>
            <a:ext cx="2995962" cy="1257516"/>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3CC6259-71CF-4789-9F39-52F298609603}"/>
              </a:ext>
            </a:extLst>
          </p:cNvPr>
          <p:cNvSpPr/>
          <p:nvPr/>
        </p:nvSpPr>
        <p:spPr>
          <a:xfrm>
            <a:off x="3673003" y="8519087"/>
            <a:ext cx="2771479" cy="861774"/>
          </a:xfrm>
          <a:prstGeom prst="rect">
            <a:avLst/>
          </a:prstGeom>
        </p:spPr>
        <p:txBody>
          <a:bodyPr wrap="square">
            <a:spAutoFit/>
          </a:bodyPr>
          <a:lstStyle/>
          <a:p>
            <a:pPr lvl="0">
              <a:spcAft>
                <a:spcPts val="400"/>
              </a:spcAft>
              <a:tabLst>
                <a:tab pos="228600" algn="l"/>
              </a:tabLst>
            </a:pPr>
            <a:r>
              <a:rPr lang="en-GB" sz="1000" b="1">
                <a:latin typeface="Calibri" panose="020F0502020204030204" pitchFamily="34" charset="0"/>
                <a:ea typeface="Times New Roman" panose="02020603050405020304" pitchFamily="18" charset="0"/>
              </a:rPr>
              <a:t>Steam</a:t>
            </a:r>
          </a:p>
          <a:p>
            <a:pPr lvl="0">
              <a:spcAft>
                <a:spcPts val="400"/>
              </a:spcAft>
              <a:tabLst>
                <a:tab pos="228600" algn="l"/>
              </a:tabLst>
            </a:pPr>
            <a:r>
              <a:rPr lang="en-GB" sz="1000" b="1">
                <a:latin typeface="Calibri" panose="020F0502020204030204" pitchFamily="34" charset="0"/>
                <a:ea typeface="Times New Roman" panose="02020603050405020304" pitchFamily="18" charset="0"/>
              </a:rPr>
              <a:t>Alma Tavern </a:t>
            </a:r>
          </a:p>
          <a:p>
            <a:pPr lvl="0">
              <a:spcAft>
                <a:spcPts val="400"/>
              </a:spcAft>
              <a:tabLst>
                <a:tab pos="228600" algn="l"/>
              </a:tabLst>
            </a:pPr>
            <a:r>
              <a:rPr lang="en-GB" sz="1000" b="1" err="1">
                <a:latin typeface="Calibri" panose="020F0502020204030204" pitchFamily="34" charset="0"/>
                <a:ea typeface="Times New Roman" panose="02020603050405020304" pitchFamily="18" charset="0"/>
              </a:rPr>
              <a:t>Channings</a:t>
            </a:r>
            <a:r>
              <a:rPr lang="en-GB" sz="1000" b="1">
                <a:latin typeface="Calibri" panose="020F0502020204030204" pitchFamily="34" charset="0"/>
                <a:ea typeface="Times New Roman" panose="02020603050405020304" pitchFamily="18" charset="0"/>
              </a:rPr>
              <a:t> </a:t>
            </a:r>
          </a:p>
          <a:p>
            <a:pPr lvl="0">
              <a:spcAft>
                <a:spcPts val="400"/>
              </a:spcAft>
              <a:tabLst>
                <a:tab pos="228600" algn="l"/>
              </a:tabLst>
            </a:pPr>
            <a:r>
              <a:rPr lang="en-GB" sz="1000" b="1" err="1">
                <a:latin typeface="Calibri" panose="020F0502020204030204" pitchFamily="34" charset="0"/>
                <a:ea typeface="Times New Roman" panose="02020603050405020304" pitchFamily="18" charset="0"/>
              </a:rPr>
              <a:t>Alterego</a:t>
            </a:r>
            <a:endParaRPr lang="en-GB" sz="1000" b="1">
              <a:latin typeface="Calibri" panose="020F0502020204030204" pitchFamily="34" charset="0"/>
              <a:ea typeface="Times New Roman" panose="02020603050405020304" pitchFamily="18" charset="0"/>
            </a:endParaRPr>
          </a:p>
        </p:txBody>
      </p:sp>
      <p:sp>
        <p:nvSpPr>
          <p:cNvPr id="48" name="Rectangle 47">
            <a:extLst>
              <a:ext uri="{FF2B5EF4-FFF2-40B4-BE49-F238E27FC236}">
                <a16:creationId xmlns:a16="http://schemas.microsoft.com/office/drawing/2014/main" id="{60D0BC7B-AE04-474B-A674-8C2BEFFE7BE3}"/>
              </a:ext>
            </a:extLst>
          </p:cNvPr>
          <p:cNvSpPr/>
          <p:nvPr/>
        </p:nvSpPr>
        <p:spPr>
          <a:xfrm>
            <a:off x="3609297" y="8223851"/>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PUBS</a:t>
            </a:r>
            <a:endParaRPr lang="en-GB" sz="1200">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96BBDCD8-A896-4CC2-BCB0-945BA74CF168}"/>
              </a:ext>
            </a:extLst>
          </p:cNvPr>
          <p:cNvSpPr/>
          <p:nvPr/>
        </p:nvSpPr>
        <p:spPr>
          <a:xfrm>
            <a:off x="602828" y="6429202"/>
            <a:ext cx="2771479" cy="246221"/>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WHSmith </a:t>
            </a:r>
            <a:r>
              <a:rPr lang="en-GB" sz="1000">
                <a:latin typeface="Calibri" panose="020F0502020204030204" pitchFamily="34" charset="0"/>
                <a:ea typeface="Times New Roman" panose="02020603050405020304" pitchFamily="18" charset="0"/>
              </a:rPr>
              <a:t>- Clifton Down Shopping Centre</a:t>
            </a:r>
          </a:p>
        </p:txBody>
      </p:sp>
      <p:sp>
        <p:nvSpPr>
          <p:cNvPr id="30" name="Rectangle 29">
            <a:extLst>
              <a:ext uri="{FF2B5EF4-FFF2-40B4-BE49-F238E27FC236}">
                <a16:creationId xmlns:a16="http://schemas.microsoft.com/office/drawing/2014/main" id="{8F256BAF-5A72-4CFE-ACD5-95913E9E8B9B}"/>
              </a:ext>
            </a:extLst>
          </p:cNvPr>
          <p:cNvSpPr/>
          <p:nvPr/>
        </p:nvSpPr>
        <p:spPr>
          <a:xfrm>
            <a:off x="523377" y="6145083"/>
            <a:ext cx="2771479" cy="307777"/>
          </a:xfrm>
          <a:prstGeom prst="rect">
            <a:avLst/>
          </a:prstGeom>
        </p:spPr>
        <p:txBody>
          <a:bodyPr wrap="square">
            <a:spAutoFit/>
          </a:bodyPr>
          <a:lstStyle/>
          <a:p>
            <a:pPr>
              <a:spcAft>
                <a:spcPts val="0"/>
              </a:spcAft>
            </a:pPr>
            <a:r>
              <a:rPr lang="en-GB" sz="1400" b="1">
                <a:effectLst/>
                <a:latin typeface="Gill Sans MT" panose="020B0502020104020203" pitchFamily="34" charset="0"/>
                <a:ea typeface="Times New Roman" panose="02020603050405020304" pitchFamily="18" charset="0"/>
              </a:rPr>
              <a:t>STATIONERY SHOPS</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767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8AEC5A-6D9D-4C3E-A88E-FC77E7F835E7}"/>
              </a:ext>
            </a:extLst>
          </p:cNvPr>
          <p:cNvSpPr>
            <a:spLocks noGrp="1"/>
          </p:cNvSpPr>
          <p:nvPr>
            <p:ph type="sldNum" sz="quarter" idx="12"/>
          </p:nvPr>
        </p:nvSpPr>
        <p:spPr/>
        <p:txBody>
          <a:bodyPr/>
          <a:lstStyle/>
          <a:p>
            <a:fld id="{F4B54143-4A7D-48E2-B99E-606F831BC0BC}" type="slidenum">
              <a:rPr lang="en-GB" smtClean="0"/>
              <a:t>15</a:t>
            </a:fld>
            <a:endParaRPr lang="en-GB"/>
          </a:p>
        </p:txBody>
      </p:sp>
      <p:sp>
        <p:nvSpPr>
          <p:cNvPr id="9" name="TextBox 8">
            <a:extLst>
              <a:ext uri="{FF2B5EF4-FFF2-40B4-BE49-F238E27FC236}">
                <a16:creationId xmlns:a16="http://schemas.microsoft.com/office/drawing/2014/main" id="{FFDE79DA-8485-4089-8509-E16EF8332DD5}"/>
              </a:ext>
            </a:extLst>
          </p:cNvPr>
          <p:cNvSpPr txBox="1"/>
          <p:nvPr/>
        </p:nvSpPr>
        <p:spPr>
          <a:xfrm>
            <a:off x="260798" y="169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6784417D-BE0B-4C34-B655-3A68C17218E1}"/>
              </a:ext>
            </a:extLst>
          </p:cNvPr>
          <p:cNvSpPr txBox="1"/>
          <p:nvPr/>
        </p:nvSpPr>
        <p:spPr>
          <a:xfrm>
            <a:off x="260798" y="387677"/>
            <a:ext cx="6336405" cy="492443"/>
          </a:xfrm>
          <a:prstGeom prst="rect">
            <a:avLst/>
          </a:prstGeom>
          <a:noFill/>
        </p:spPr>
        <p:txBody>
          <a:bodyPr wrap="square" rtlCol="0">
            <a:spAutoFit/>
          </a:bodyPr>
          <a:lstStyle/>
          <a:p>
            <a:pPr algn="ctr"/>
            <a:r>
              <a:rPr lang="en-GB" sz="2600" b="1">
                <a:latin typeface="Gill Sans MT" panose="020B0502020104020203" pitchFamily="34" charset="0"/>
              </a:rPr>
              <a:t>WHAT &amp; WHERE</a:t>
            </a:r>
          </a:p>
        </p:txBody>
      </p:sp>
      <p:sp>
        <p:nvSpPr>
          <p:cNvPr id="16" name="Rectangle 15">
            <a:extLst>
              <a:ext uri="{FF2B5EF4-FFF2-40B4-BE49-F238E27FC236}">
                <a16:creationId xmlns:a16="http://schemas.microsoft.com/office/drawing/2014/main" id="{ACEE474E-F2F2-4C61-BAE7-98579D456A4D}"/>
              </a:ext>
            </a:extLst>
          </p:cNvPr>
          <p:cNvSpPr/>
          <p:nvPr/>
        </p:nvSpPr>
        <p:spPr>
          <a:xfrm>
            <a:off x="3483109" y="1061545"/>
            <a:ext cx="3114094" cy="2067246"/>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AA59512-ED00-408C-8D59-DDE2D891C753}"/>
              </a:ext>
            </a:extLst>
          </p:cNvPr>
          <p:cNvSpPr/>
          <p:nvPr/>
        </p:nvSpPr>
        <p:spPr>
          <a:xfrm>
            <a:off x="539574" y="1061544"/>
            <a:ext cx="2835318" cy="3190967"/>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25BC800-D2D0-44C0-B79A-389C820FC0C6}"/>
              </a:ext>
            </a:extLst>
          </p:cNvPr>
          <p:cNvSpPr/>
          <p:nvPr/>
        </p:nvSpPr>
        <p:spPr>
          <a:xfrm>
            <a:off x="629258" y="1439303"/>
            <a:ext cx="2771479" cy="2708434"/>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Everyman Bristol – </a:t>
            </a:r>
            <a:r>
              <a:rPr lang="en-GB" sz="1000" err="1">
                <a:latin typeface="Calibri" panose="020F0502020204030204" pitchFamily="34" charset="0"/>
                <a:ea typeface="Times New Roman" panose="02020603050405020304" pitchFamily="18" charset="0"/>
              </a:rPr>
              <a:t>Whiteladies</a:t>
            </a:r>
            <a:r>
              <a:rPr lang="en-GB" sz="1000">
                <a:latin typeface="Calibri" panose="020F0502020204030204" pitchFamily="34" charset="0"/>
                <a:ea typeface="Times New Roman" panose="02020603050405020304" pitchFamily="18" charset="0"/>
              </a:rPr>
              <a:t> Road</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Vue - </a:t>
            </a:r>
            <a:r>
              <a:rPr lang="en-GB" sz="1000">
                <a:latin typeface="Calibri" panose="020F0502020204030204" pitchFamily="34" charset="0"/>
                <a:ea typeface="Times New Roman" panose="02020603050405020304" pitchFamily="18" charset="0"/>
              </a:rPr>
              <a:t>Cribbs Causeway near the Mall</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Odeon - </a:t>
            </a:r>
            <a:r>
              <a:rPr lang="en-GB" sz="1000">
                <a:latin typeface="Calibri" panose="020F0502020204030204" pitchFamily="34" charset="0"/>
                <a:ea typeface="Times New Roman" panose="02020603050405020304" pitchFamily="18" charset="0"/>
              </a:rPr>
              <a:t>Union Street, City Centre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Orpheus – </a:t>
            </a:r>
            <a:r>
              <a:rPr lang="en-GB" sz="1000" err="1">
                <a:latin typeface="Calibri" panose="020F0502020204030204" pitchFamily="34" charset="0"/>
                <a:ea typeface="Times New Roman" panose="02020603050405020304" pitchFamily="18" charset="0"/>
              </a:rPr>
              <a:t>Henleaze</a:t>
            </a:r>
            <a:endParaRPr lang="en-GB" sz="1000">
              <a:latin typeface="Calibri" panose="020F0502020204030204" pitchFamily="34" charset="0"/>
              <a:ea typeface="Times New Roman" panose="02020603050405020304" pitchFamily="18" charset="0"/>
            </a:endParaRPr>
          </a:p>
          <a:p>
            <a:pPr lvl="0">
              <a:spcAft>
                <a:spcPts val="600"/>
              </a:spcAft>
              <a:tabLst>
                <a:tab pos="228600" algn="l"/>
              </a:tabLst>
            </a:pPr>
            <a:r>
              <a:rPr lang="en-GB" sz="1000" b="1">
                <a:latin typeface="Calibri" panose="020F0502020204030204" pitchFamily="34" charset="0"/>
                <a:ea typeface="Times New Roman" panose="02020603050405020304" pitchFamily="18" charset="0"/>
              </a:rPr>
              <a:t>Arnolfini/Watershed - </a:t>
            </a:r>
            <a:r>
              <a:rPr lang="en-GB" sz="1000">
                <a:latin typeface="Calibri" panose="020F0502020204030204" pitchFamily="34" charset="0"/>
                <a:ea typeface="Times New Roman" panose="02020603050405020304" pitchFamily="18" charset="0"/>
              </a:rPr>
              <a:t>Harbourside arthouse/world cinemas</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Cinema de Lux -</a:t>
            </a:r>
            <a:r>
              <a:rPr lang="en-GB" sz="1000">
                <a:latin typeface="Calibri" panose="020F0502020204030204" pitchFamily="34" charset="0"/>
                <a:ea typeface="Times New Roman" panose="02020603050405020304" pitchFamily="18" charset="0"/>
              </a:rPr>
              <a:t> Cabot Circus</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Theatre Royal/Old Vic </a:t>
            </a:r>
            <a:r>
              <a:rPr lang="en-GB" sz="1000">
                <a:latin typeface="Calibri" panose="020F0502020204030204" pitchFamily="34" charset="0"/>
                <a:ea typeface="Times New Roman" panose="02020603050405020304" pitchFamily="18" charset="0"/>
              </a:rPr>
              <a:t>- King Street</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Hippodrome - </a:t>
            </a:r>
            <a:r>
              <a:rPr lang="en-GB" sz="1000">
                <a:latin typeface="Calibri" panose="020F0502020204030204" pitchFamily="34" charset="0"/>
                <a:ea typeface="Times New Roman" panose="02020603050405020304" pitchFamily="18" charset="0"/>
              </a:rPr>
              <a:t>City Centre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Alma Vale Tavern - </a:t>
            </a:r>
            <a:r>
              <a:rPr lang="en-GB" sz="1000">
                <a:latin typeface="Calibri" panose="020F0502020204030204" pitchFamily="34" charset="0"/>
                <a:ea typeface="Times New Roman" panose="02020603050405020304" pitchFamily="18" charset="0"/>
              </a:rPr>
              <a:t>Pub Theatre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Tobacco Factory – </a:t>
            </a:r>
            <a:r>
              <a:rPr lang="en-GB" sz="1000">
                <a:latin typeface="Calibri" panose="020F0502020204030204" pitchFamily="34" charset="0"/>
                <a:ea typeface="Times New Roman" panose="02020603050405020304" pitchFamily="18" charset="0"/>
              </a:rPr>
              <a:t>Bedminster</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Redgrave Theatre - </a:t>
            </a:r>
            <a:r>
              <a:rPr lang="en-GB" sz="1000">
                <a:latin typeface="Calibri" panose="020F0502020204030204" pitchFamily="34" charset="0"/>
                <a:ea typeface="Times New Roman" panose="02020603050405020304" pitchFamily="18" charset="0"/>
              </a:rPr>
              <a:t>Clifton College</a:t>
            </a:r>
          </a:p>
        </p:txBody>
      </p:sp>
      <p:sp>
        <p:nvSpPr>
          <p:cNvPr id="19" name="Rectangle 18">
            <a:extLst>
              <a:ext uri="{FF2B5EF4-FFF2-40B4-BE49-F238E27FC236}">
                <a16:creationId xmlns:a16="http://schemas.microsoft.com/office/drawing/2014/main" id="{6907CE87-38D6-487D-BA4B-B460D64AB087}"/>
              </a:ext>
            </a:extLst>
          </p:cNvPr>
          <p:cNvSpPr/>
          <p:nvPr/>
        </p:nvSpPr>
        <p:spPr>
          <a:xfrm>
            <a:off x="545456" y="1096535"/>
            <a:ext cx="2771479"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CINEMAS &amp; THEATRES</a:t>
            </a:r>
            <a:endParaRPr lang="en-GB" sz="1200">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46462DB7-C51E-47D6-83BB-7CF66D7925AB}"/>
              </a:ext>
            </a:extLst>
          </p:cNvPr>
          <p:cNvSpPr/>
          <p:nvPr/>
        </p:nvSpPr>
        <p:spPr>
          <a:xfrm>
            <a:off x="3562517" y="1405747"/>
            <a:ext cx="2856284" cy="1400383"/>
          </a:xfrm>
          <a:prstGeom prst="rect">
            <a:avLst/>
          </a:prstGeom>
        </p:spPr>
        <p:txBody>
          <a:bodyPr wrap="square">
            <a:spAutoFit/>
          </a:bodyPr>
          <a:lstStyle/>
          <a:p>
            <a:pPr lvl="0">
              <a:spcAft>
                <a:spcPts val="600"/>
              </a:spcAft>
              <a:tabLst>
                <a:tab pos="228600" algn="l"/>
              </a:tabLst>
            </a:pPr>
            <a:r>
              <a:rPr lang="en-GB" sz="1000" b="1">
                <a:latin typeface="Calibri" panose="020F0502020204030204" pitchFamily="34" charset="0"/>
                <a:ea typeface="Times New Roman" panose="02020603050405020304" pitchFamily="18" charset="0"/>
              </a:rPr>
              <a:t>Visit: </a:t>
            </a:r>
            <a:r>
              <a:rPr lang="en-GB" sz="1000" err="1">
                <a:latin typeface="Calibri" panose="020F0502020204030204" pitchFamily="34" charset="0"/>
                <a:ea typeface="Times New Roman" panose="02020603050405020304" pitchFamily="18" charset="0"/>
              </a:rPr>
              <a:t>www.visitbristol.co.uk</a:t>
            </a:r>
            <a:endParaRPr lang="en-GB" sz="1000">
              <a:latin typeface="Calibri" panose="020F0502020204030204" pitchFamily="34" charset="0"/>
              <a:ea typeface="Times New Roman" panose="02020603050405020304" pitchFamily="18" charset="0"/>
            </a:endParaRPr>
          </a:p>
          <a:p>
            <a:pPr lvl="0">
              <a:spcAft>
                <a:spcPts val="600"/>
              </a:spcAft>
              <a:tabLst>
                <a:tab pos="228600" algn="l"/>
              </a:tabLst>
            </a:pPr>
            <a:r>
              <a:rPr lang="en-GB" sz="1000" b="1">
                <a:latin typeface="Calibri" panose="020F0502020204030204" pitchFamily="34" charset="0"/>
                <a:ea typeface="Times New Roman" panose="02020603050405020304" pitchFamily="18" charset="0"/>
              </a:rPr>
              <a:t>Clifton Suspension Bridge</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The Docks and SS Great Britain</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M Shed Museum - </a:t>
            </a:r>
            <a:r>
              <a:rPr lang="en-GB" sz="1000">
                <a:latin typeface="Calibri" panose="020F0502020204030204" pitchFamily="34" charset="0"/>
                <a:ea typeface="Times New Roman" panose="02020603050405020304" pitchFamily="18" charset="0"/>
              </a:rPr>
              <a:t>free entry</a:t>
            </a:r>
          </a:p>
          <a:p>
            <a:pPr lvl="0">
              <a:spcAft>
                <a:spcPts val="600"/>
              </a:spcAft>
              <a:tabLst>
                <a:tab pos="228600" algn="l"/>
              </a:tabLst>
            </a:pPr>
            <a:r>
              <a:rPr lang="en-GB" sz="1000" b="1">
                <a:latin typeface="Calibri" panose="020F0502020204030204" pitchFamily="34" charset="0"/>
                <a:ea typeface="Times New Roman" panose="02020603050405020304" pitchFamily="18" charset="0"/>
              </a:rPr>
              <a:t>City Museum -</a:t>
            </a:r>
            <a:r>
              <a:rPr lang="en-GB" sz="1000">
                <a:latin typeface="Calibri" panose="020F0502020204030204" pitchFamily="34" charset="0"/>
                <a:ea typeface="Times New Roman" panose="02020603050405020304" pitchFamily="18" charset="0"/>
              </a:rPr>
              <a:t> free entry</a:t>
            </a:r>
            <a:endParaRPr lang="en-GB" sz="1000" b="1">
              <a:latin typeface="Calibri" panose="020F0502020204030204" pitchFamily="34" charset="0"/>
              <a:ea typeface="Times New Roman" panose="02020603050405020304" pitchFamily="18" charset="0"/>
            </a:endParaRPr>
          </a:p>
          <a:p>
            <a:pPr lvl="0">
              <a:spcAft>
                <a:spcPts val="600"/>
              </a:spcAft>
              <a:tabLst>
                <a:tab pos="228600" algn="l"/>
              </a:tabLst>
            </a:pPr>
            <a:r>
              <a:rPr lang="en-GB" sz="1000" b="1">
                <a:latin typeface="Calibri" panose="020F0502020204030204" pitchFamily="34" charset="0"/>
                <a:ea typeface="Times New Roman" panose="02020603050405020304" pitchFamily="18" charset="0"/>
              </a:rPr>
              <a:t>Blue Reef Aquarium</a:t>
            </a:r>
            <a:endParaRPr lang="en-GB" sz="1000">
              <a:latin typeface="Calibri" panose="020F0502020204030204" pitchFamily="34" charset="0"/>
              <a:ea typeface="Times New Roman" panose="02020603050405020304" pitchFamily="18" charset="0"/>
            </a:endParaRPr>
          </a:p>
        </p:txBody>
      </p:sp>
      <p:sp>
        <p:nvSpPr>
          <p:cNvPr id="22" name="Rectangle 21">
            <a:extLst>
              <a:ext uri="{FF2B5EF4-FFF2-40B4-BE49-F238E27FC236}">
                <a16:creationId xmlns:a16="http://schemas.microsoft.com/office/drawing/2014/main" id="{3E9F685F-21B7-41A1-8322-73992B8E7785}"/>
              </a:ext>
            </a:extLst>
          </p:cNvPr>
          <p:cNvSpPr/>
          <p:nvPr/>
        </p:nvSpPr>
        <p:spPr>
          <a:xfrm>
            <a:off x="3485036" y="1096535"/>
            <a:ext cx="3100701" cy="307777"/>
          </a:xfrm>
          <a:prstGeom prst="rect">
            <a:avLst/>
          </a:prstGeom>
        </p:spPr>
        <p:txBody>
          <a:bodyPr wrap="square">
            <a:spAutoFit/>
          </a:bodyPr>
          <a:lstStyle/>
          <a:p>
            <a:pPr>
              <a:spcAft>
                <a:spcPts val="0"/>
              </a:spcAft>
            </a:pPr>
            <a:r>
              <a:rPr lang="en-GB" sz="1400" b="1">
                <a:effectLst/>
                <a:latin typeface="Gill Sans MT" panose="020B0502020104020203" pitchFamily="34" charset="0"/>
                <a:ea typeface="Times New Roman" panose="02020603050405020304" pitchFamily="18" charset="0"/>
              </a:rPr>
              <a:t>PLACES TO VISIT</a:t>
            </a:r>
            <a:endParaRPr lang="en-GB" sz="12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A8AC2319-2475-4D45-9D44-79B4ED57345B}"/>
              </a:ext>
            </a:extLst>
          </p:cNvPr>
          <p:cNvSpPr/>
          <p:nvPr/>
        </p:nvSpPr>
        <p:spPr>
          <a:xfrm>
            <a:off x="3490421" y="3238194"/>
            <a:ext cx="3106782" cy="1705477"/>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8007BD7-AB27-4655-954E-5212F3E508AC}"/>
              </a:ext>
            </a:extLst>
          </p:cNvPr>
          <p:cNvSpPr/>
          <p:nvPr/>
        </p:nvSpPr>
        <p:spPr>
          <a:xfrm>
            <a:off x="3622094" y="4252511"/>
            <a:ext cx="2718023" cy="553998"/>
          </a:xfrm>
          <a:prstGeom prst="rect">
            <a:avLst/>
          </a:prstGeom>
        </p:spPr>
        <p:txBody>
          <a:bodyPr wrap="square">
            <a:spAutoFit/>
          </a:bodyPr>
          <a:lstStyle/>
          <a:p>
            <a:pPr lvl="0">
              <a:spcAft>
                <a:spcPts val="600"/>
              </a:spcAft>
              <a:tabLst>
                <a:tab pos="228600" algn="l"/>
              </a:tabLst>
            </a:pPr>
            <a:r>
              <a:rPr lang="en-GB" sz="1000">
                <a:latin typeface="Calibri" panose="020F0502020204030204" pitchFamily="34" charset="0"/>
                <a:ea typeface="Times New Roman" panose="02020603050405020304" pitchFamily="18" charset="0"/>
              </a:rPr>
              <a:t>PARK STREET: </a:t>
            </a:r>
            <a:r>
              <a:rPr lang="en-GB" sz="1000" b="1">
                <a:latin typeface="Calibri" panose="020F0502020204030204" pitchFamily="34" charset="0"/>
                <a:ea typeface="Times New Roman" panose="02020603050405020304" pitchFamily="18" charset="0"/>
              </a:rPr>
              <a:t>Elbow Room / The Woods / Java / OMG</a:t>
            </a:r>
            <a:br>
              <a:rPr lang="en-GB" sz="1000">
                <a:latin typeface="Calibri" panose="020F0502020204030204" pitchFamily="34" charset="0"/>
                <a:ea typeface="Times New Roman" panose="02020603050405020304" pitchFamily="18" charset="0"/>
              </a:rPr>
            </a:br>
            <a:r>
              <a:rPr lang="en-GB" sz="1000">
                <a:latin typeface="Calibri" panose="020F0502020204030204" pitchFamily="34" charset="0"/>
                <a:ea typeface="Times New Roman" panose="02020603050405020304" pitchFamily="18" charset="0"/>
              </a:rPr>
              <a:t>CLIFTON: </a:t>
            </a:r>
            <a:r>
              <a:rPr lang="en-GB" sz="1000" b="1" err="1">
                <a:latin typeface="Calibri" panose="020F0502020204030204" pitchFamily="34" charset="0"/>
                <a:ea typeface="Times New Roman" panose="02020603050405020304" pitchFamily="18" charset="0"/>
              </a:rPr>
              <a:t>Mbargo</a:t>
            </a:r>
            <a:r>
              <a:rPr lang="en-GB" sz="1000" b="1">
                <a:latin typeface="Calibri" panose="020F0502020204030204" pitchFamily="34" charset="0"/>
                <a:ea typeface="Times New Roman" panose="02020603050405020304" pitchFamily="18" charset="0"/>
              </a:rPr>
              <a:t> / La Rocca / Lizard Lounge </a:t>
            </a:r>
            <a:endParaRPr lang="en-GB" sz="1000">
              <a:latin typeface="Calibri" panose="020F0502020204030204" pitchFamily="34" charset="0"/>
              <a:ea typeface="Times New Roman" panose="02020603050405020304" pitchFamily="18" charset="0"/>
            </a:endParaRPr>
          </a:p>
        </p:txBody>
      </p:sp>
      <p:sp>
        <p:nvSpPr>
          <p:cNvPr id="25" name="Rectangle 24">
            <a:extLst>
              <a:ext uri="{FF2B5EF4-FFF2-40B4-BE49-F238E27FC236}">
                <a16:creationId xmlns:a16="http://schemas.microsoft.com/office/drawing/2014/main" id="{C5567653-A3D1-4139-85D0-DE553C3D6410}"/>
              </a:ext>
            </a:extLst>
          </p:cNvPr>
          <p:cNvSpPr/>
          <p:nvPr/>
        </p:nvSpPr>
        <p:spPr>
          <a:xfrm>
            <a:off x="3485036" y="3270815"/>
            <a:ext cx="3100701" cy="307777"/>
          </a:xfrm>
          <a:prstGeom prst="rect">
            <a:avLst/>
          </a:prstGeom>
        </p:spPr>
        <p:txBody>
          <a:bodyPr wrap="square">
            <a:spAutoFit/>
          </a:bodyPr>
          <a:lstStyle/>
          <a:p>
            <a:pPr>
              <a:spcAft>
                <a:spcPts val="0"/>
              </a:spcAft>
            </a:pPr>
            <a:r>
              <a:rPr lang="en-GB" sz="1400" b="1">
                <a:latin typeface="Gill Sans MT" panose="020B0502020104020203" pitchFamily="34" charset="0"/>
                <a:ea typeface="Times New Roman" panose="02020603050405020304" pitchFamily="18" charset="0"/>
              </a:rPr>
              <a:t>NIGHT CLUBS</a:t>
            </a:r>
            <a:endParaRPr lang="en-GB" sz="12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B0BA843B-6F7B-4A65-8F5E-2214894D0714}"/>
              </a:ext>
            </a:extLst>
          </p:cNvPr>
          <p:cNvSpPr/>
          <p:nvPr/>
        </p:nvSpPr>
        <p:spPr>
          <a:xfrm>
            <a:off x="539574" y="4410671"/>
            <a:ext cx="2835318" cy="5007443"/>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1100DC5-8BD5-49C0-86FA-E11A3F1B2AD8}"/>
              </a:ext>
            </a:extLst>
          </p:cNvPr>
          <p:cNvSpPr/>
          <p:nvPr/>
        </p:nvSpPr>
        <p:spPr>
          <a:xfrm>
            <a:off x="653909" y="5408429"/>
            <a:ext cx="2663798" cy="3831818"/>
          </a:xfrm>
          <a:prstGeom prst="rect">
            <a:avLst/>
          </a:prstGeom>
        </p:spPr>
        <p:txBody>
          <a:bodyPr wrap="square" lIns="91440" tIns="45720" rIns="91440" bIns="45720" anchor="t">
            <a:spAutoFit/>
          </a:bodyPr>
          <a:lstStyle/>
          <a:p>
            <a:pPr marL="228600" indent="-228600">
              <a:spcAft>
                <a:spcPts val="600"/>
              </a:spcAft>
              <a:buFont typeface="+mj-lt"/>
              <a:buAutoNum type="arabicPeriod"/>
              <a:tabLst>
                <a:tab pos="228600" algn="l"/>
              </a:tabLst>
            </a:pPr>
            <a:r>
              <a:rPr lang="en-GB" sz="1050" b="1">
                <a:latin typeface="Calibri"/>
                <a:ea typeface="Times New Roman" panose="02020603050405020304" pitchFamily="18" charset="0"/>
                <a:cs typeface="Calibri"/>
              </a:rPr>
              <a:t>Clifton Thai ★★★★★ ££££ </a:t>
            </a:r>
            <a:endParaRPr lang="en-US"/>
          </a:p>
          <a:p>
            <a:pPr marL="228600" lvl="0" indent="-228600">
              <a:spcAft>
                <a:spcPts val="600"/>
              </a:spcAft>
              <a:buFont typeface="+mj-lt"/>
              <a:buAutoNum type="arabicPeriod"/>
              <a:tabLst>
                <a:tab pos="228600" algn="l"/>
              </a:tabLst>
            </a:pPr>
            <a:r>
              <a:rPr lang="en-GB" sz="1050" b="1">
                <a:latin typeface="Calibri" panose="020F0502020204030204" pitchFamily="34" charset="0"/>
                <a:ea typeface="Times New Roman" panose="02020603050405020304" pitchFamily="18" charset="0"/>
              </a:rPr>
              <a:t>Starbucks ★★ £££</a:t>
            </a:r>
          </a:p>
          <a:p>
            <a:pPr marL="228600" indent="-228600">
              <a:spcAft>
                <a:spcPts val="600"/>
              </a:spcAft>
              <a:buAutoNum type="arabicPeriod"/>
              <a:tabLst>
                <a:tab pos="228600" algn="l"/>
              </a:tabLst>
            </a:pPr>
            <a:r>
              <a:rPr lang="en-GB" sz="1050" b="1">
                <a:latin typeface="Calibri"/>
                <a:ea typeface="Times New Roman" panose="02020603050405020304" pitchFamily="18" charset="0"/>
                <a:cs typeface="Calibri"/>
              </a:rPr>
              <a:t>Sainsbury's (Supermarket) ★★ £</a:t>
            </a:r>
          </a:p>
          <a:p>
            <a:pPr marL="228600" indent="-228600">
              <a:spcAft>
                <a:spcPts val="600"/>
              </a:spcAft>
              <a:buFontTx/>
              <a:buAutoNum type="arabicPeriod"/>
              <a:tabLst>
                <a:tab pos="228600" algn="l"/>
              </a:tabLst>
            </a:pPr>
            <a:r>
              <a:rPr lang="en-GB" sz="1050" b="1">
                <a:latin typeface="Calibri"/>
                <a:ea typeface="Times New Roman" panose="02020603050405020304" pitchFamily="18" charset="0"/>
                <a:cs typeface="Calibri"/>
              </a:rPr>
              <a:t>Bosco Pizzeria ★★★★ £££</a:t>
            </a:r>
          </a:p>
          <a:p>
            <a:pPr marL="228600" indent="-228600">
              <a:spcAft>
                <a:spcPts val="600"/>
              </a:spcAft>
              <a:buFontTx/>
              <a:buAutoNum type="arabicPeriod"/>
              <a:tabLst>
                <a:tab pos="228600" algn="l"/>
              </a:tabLst>
            </a:pPr>
            <a:r>
              <a:rPr lang="en-GB" sz="1050" b="1">
                <a:latin typeface="Calibri"/>
                <a:ea typeface="Times New Roman" panose="02020603050405020304" pitchFamily="18" charset="0"/>
                <a:cs typeface="Calibri"/>
              </a:rPr>
              <a:t>Rubicon Too (Café) ★★★ £££</a:t>
            </a:r>
          </a:p>
          <a:p>
            <a:pPr marL="228600" lvl="0" indent="-228600">
              <a:spcAft>
                <a:spcPts val="600"/>
              </a:spcAft>
              <a:buFont typeface="+mj-lt"/>
              <a:buAutoNum type="arabicPeriod"/>
              <a:tabLst>
                <a:tab pos="228600" algn="l"/>
              </a:tabLst>
            </a:pPr>
            <a:r>
              <a:rPr lang="en-GB" sz="1050" b="1">
                <a:latin typeface="Calibri"/>
                <a:ea typeface="Times New Roman" panose="02020603050405020304" pitchFamily="18" charset="0"/>
                <a:cs typeface="Calibri"/>
              </a:rPr>
              <a:t>Costa Coffee ★★★ ££</a:t>
            </a:r>
            <a:endParaRPr lang="en-GB" sz="1050" b="1">
              <a:latin typeface="Calibri" panose="020F0502020204030204" pitchFamily="34" charset="0"/>
              <a:ea typeface="Times New Roman" panose="02020603050405020304" pitchFamily="18" charset="0"/>
              <a:cs typeface="Calibri"/>
            </a:endParaRPr>
          </a:p>
          <a:p>
            <a:pPr marL="228600" lvl="0" indent="-228600">
              <a:spcAft>
                <a:spcPts val="600"/>
              </a:spcAft>
              <a:buFont typeface="+mj-lt"/>
              <a:buAutoNum type="arabicPeriod"/>
              <a:tabLst>
                <a:tab pos="228600" algn="l"/>
              </a:tabLst>
            </a:pPr>
            <a:r>
              <a:rPr lang="en-GB" sz="1050" b="1">
                <a:latin typeface="Calibri"/>
                <a:ea typeface="Times New Roman" panose="02020603050405020304" pitchFamily="18" charset="0"/>
                <a:cs typeface="Calibri"/>
              </a:rPr>
              <a:t>Dragon Fountain (Chinese)★★★★★ ££</a:t>
            </a:r>
          </a:p>
          <a:p>
            <a:pPr marL="228600" lvl="0" indent="-228600">
              <a:spcAft>
                <a:spcPts val="600"/>
              </a:spcAft>
              <a:buFont typeface="+mj-lt"/>
              <a:buAutoNum type="arabicPeriod"/>
              <a:tabLst>
                <a:tab pos="228600" algn="l"/>
              </a:tabLst>
            </a:pPr>
            <a:r>
              <a:rPr lang="en-GB" sz="1050" b="1">
                <a:latin typeface="Calibri"/>
                <a:ea typeface="Times New Roman" panose="02020603050405020304" pitchFamily="18" charset="0"/>
                <a:cs typeface="Calibri"/>
              </a:rPr>
              <a:t>Tops Pizza ★★ ££</a:t>
            </a:r>
          </a:p>
          <a:p>
            <a:pPr marL="228600" lvl="0" indent="-228600">
              <a:spcAft>
                <a:spcPts val="600"/>
              </a:spcAft>
              <a:buFont typeface="+mj-lt"/>
              <a:buAutoNum type="arabicPeriod"/>
              <a:tabLst>
                <a:tab pos="228600" algn="l"/>
              </a:tabLst>
            </a:pPr>
            <a:r>
              <a:rPr lang="en-GB" sz="1050" b="1" err="1">
                <a:latin typeface="Calibri" panose="020F0502020204030204" pitchFamily="34" charset="0"/>
                <a:ea typeface="Times New Roman" panose="02020603050405020304" pitchFamily="18" charset="0"/>
              </a:rPr>
              <a:t>Hubbox</a:t>
            </a:r>
            <a:r>
              <a:rPr lang="en-GB" sz="1050" b="1">
                <a:latin typeface="Calibri" panose="020F0502020204030204" pitchFamily="34" charset="0"/>
                <a:ea typeface="Times New Roman" panose="02020603050405020304" pitchFamily="18" charset="0"/>
              </a:rPr>
              <a:t> (Burgers)★★★ ££££</a:t>
            </a:r>
          </a:p>
          <a:p>
            <a:pPr marL="228600" lvl="0" indent="-228600">
              <a:spcAft>
                <a:spcPts val="600"/>
              </a:spcAft>
              <a:buFont typeface="+mj-lt"/>
              <a:buAutoNum type="arabicPeriod"/>
              <a:tabLst>
                <a:tab pos="228600" algn="l"/>
              </a:tabLst>
            </a:pPr>
            <a:r>
              <a:rPr lang="en-GB" sz="1050" b="1">
                <a:latin typeface="Calibri"/>
                <a:ea typeface="Times New Roman" panose="02020603050405020304" pitchFamily="18" charset="0"/>
                <a:cs typeface="Calibri"/>
              </a:rPr>
              <a:t>Subway ★★★ ££</a:t>
            </a:r>
          </a:p>
          <a:p>
            <a:pPr marL="228600" lvl="0" indent="-228600">
              <a:spcAft>
                <a:spcPts val="600"/>
              </a:spcAft>
              <a:buFont typeface="+mj-lt"/>
              <a:buAutoNum type="arabicPeriod"/>
              <a:tabLst>
                <a:tab pos="228600" algn="l"/>
              </a:tabLst>
            </a:pPr>
            <a:r>
              <a:rPr lang="en-GB" sz="1050" b="1">
                <a:latin typeface="Calibri" panose="020F0502020204030204" pitchFamily="34" charset="0"/>
                <a:ea typeface="Times New Roman" panose="02020603050405020304" pitchFamily="18" charset="0"/>
              </a:rPr>
              <a:t>Boston Tea Party (Cafe)★★★ ££££</a:t>
            </a:r>
          </a:p>
          <a:p>
            <a:pPr marL="228600" indent="-228600">
              <a:spcAft>
                <a:spcPts val="600"/>
              </a:spcAft>
              <a:buAutoNum type="arabicPeriod"/>
              <a:tabLst>
                <a:tab pos="228600" algn="l"/>
              </a:tabLst>
            </a:pPr>
            <a:r>
              <a:rPr lang="en-GB" sz="1050" b="1">
                <a:latin typeface="Calibri"/>
                <a:ea typeface="Times New Roman" panose="02020603050405020304" pitchFamily="18" charset="0"/>
                <a:cs typeface="Calibri"/>
              </a:rPr>
              <a:t>Chopsticks (Chinese) ★★★ £££</a:t>
            </a:r>
          </a:p>
          <a:p>
            <a:pPr marL="228600" lvl="0" indent="-228600">
              <a:spcAft>
                <a:spcPts val="600"/>
              </a:spcAft>
              <a:buFont typeface="+mj-lt"/>
              <a:buAutoNum type="arabicPeriod"/>
              <a:tabLst>
                <a:tab pos="228600" algn="l"/>
              </a:tabLst>
            </a:pPr>
            <a:r>
              <a:rPr lang="en-GB" sz="1050" b="1">
                <a:latin typeface="Calibri"/>
                <a:ea typeface="Times New Roman" panose="02020603050405020304" pitchFamily="18" charset="0"/>
                <a:cs typeface="Calibri"/>
              </a:rPr>
              <a:t>W.G. Grace (Pub)★★★£££</a:t>
            </a:r>
          </a:p>
          <a:p>
            <a:pPr marL="228600" lvl="0" indent="-228600">
              <a:spcAft>
                <a:spcPts val="600"/>
              </a:spcAft>
              <a:buAutoNum type="arabicPeriod"/>
              <a:tabLst>
                <a:tab pos="228600" algn="l"/>
              </a:tabLst>
            </a:pPr>
            <a:r>
              <a:rPr lang="en-GB" sz="1050" b="1">
                <a:latin typeface="Calibri"/>
                <a:ea typeface="Times New Roman" panose="02020603050405020304" pitchFamily="18" charset="0"/>
                <a:cs typeface="Calibri"/>
              </a:rPr>
              <a:t>Sandwich </a:t>
            </a:r>
            <a:r>
              <a:rPr lang="en-GB" sz="1050" b="1" err="1">
                <a:latin typeface="Calibri"/>
                <a:ea typeface="Times New Roman" panose="02020603050405020304" pitchFamily="18" charset="0"/>
                <a:cs typeface="Calibri"/>
              </a:rPr>
              <a:t>Sandwich</a:t>
            </a:r>
            <a:r>
              <a:rPr lang="en-GB" sz="1050" b="1">
                <a:latin typeface="Calibri"/>
                <a:ea typeface="Times New Roman" panose="02020603050405020304" pitchFamily="18" charset="0"/>
                <a:cs typeface="Calibri"/>
              </a:rPr>
              <a:t> ★★★£££</a:t>
            </a:r>
          </a:p>
          <a:p>
            <a:pPr marL="228600" indent="-228600">
              <a:spcAft>
                <a:spcPts val="600"/>
              </a:spcAft>
              <a:buAutoNum type="arabicPeriod"/>
              <a:tabLst>
                <a:tab pos="228600" algn="l"/>
              </a:tabLst>
            </a:pPr>
            <a:r>
              <a:rPr lang="en-GB" sz="1050" b="1">
                <a:latin typeface="Calibri"/>
                <a:ea typeface="Times New Roman" panose="02020603050405020304" pitchFamily="18" charset="0"/>
                <a:cs typeface="Calibri"/>
              </a:rPr>
              <a:t>Achari Indian Kitchen ★★★★★ ££££ </a:t>
            </a:r>
          </a:p>
          <a:p>
            <a:pPr marL="228600" indent="-228600">
              <a:spcAft>
                <a:spcPts val="600"/>
              </a:spcAft>
              <a:buAutoNum type="arabicPeriod"/>
              <a:tabLst>
                <a:tab pos="228600" algn="l"/>
              </a:tabLst>
            </a:pPr>
            <a:r>
              <a:rPr lang="en-GB" sz="1050" b="1" err="1">
                <a:latin typeface="Calibri"/>
                <a:ea typeface="Times New Roman" panose="02020603050405020304" pitchFamily="18" charset="0"/>
                <a:cs typeface="Calibri"/>
              </a:rPr>
              <a:t>Bakesmiths</a:t>
            </a:r>
            <a:r>
              <a:rPr lang="en-GB" sz="1050" b="1">
                <a:latin typeface="Calibri"/>
                <a:ea typeface="Times New Roman" panose="02020603050405020304" pitchFamily="18" charset="0"/>
                <a:cs typeface="Calibri"/>
              </a:rPr>
              <a:t> ★★★ £££</a:t>
            </a:r>
          </a:p>
        </p:txBody>
      </p:sp>
      <p:sp>
        <p:nvSpPr>
          <p:cNvPr id="28" name="Rectangle 27">
            <a:extLst>
              <a:ext uri="{FF2B5EF4-FFF2-40B4-BE49-F238E27FC236}">
                <a16:creationId xmlns:a16="http://schemas.microsoft.com/office/drawing/2014/main" id="{585B5E8B-6889-49FE-B0BF-638696E4B10E}"/>
              </a:ext>
            </a:extLst>
          </p:cNvPr>
          <p:cNvSpPr/>
          <p:nvPr/>
        </p:nvSpPr>
        <p:spPr>
          <a:xfrm>
            <a:off x="545456" y="4445663"/>
            <a:ext cx="2771479" cy="307777"/>
          </a:xfrm>
          <a:prstGeom prst="rect">
            <a:avLst/>
          </a:prstGeom>
        </p:spPr>
        <p:txBody>
          <a:bodyPr wrap="square">
            <a:spAutoFit/>
          </a:bodyPr>
          <a:lstStyle/>
          <a:p>
            <a:pPr>
              <a:spcAft>
                <a:spcPts val="0"/>
              </a:spcAft>
            </a:pPr>
            <a:r>
              <a:rPr lang="en-GB" sz="1400" b="1">
                <a:effectLst/>
                <a:latin typeface="Gill Sans MT" panose="020B0502020104020203" pitchFamily="34" charset="0"/>
                <a:ea typeface="Times New Roman" panose="02020603050405020304" pitchFamily="18" charset="0"/>
              </a:rPr>
              <a:t>PLACES TO EAT</a:t>
            </a:r>
            <a:endParaRPr lang="en-GB" sz="1200">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4B082D54-A101-46DD-8DD0-44B5F60181CD}"/>
              </a:ext>
            </a:extLst>
          </p:cNvPr>
          <p:cNvSpPr/>
          <p:nvPr/>
        </p:nvSpPr>
        <p:spPr>
          <a:xfrm>
            <a:off x="539574" y="4830452"/>
            <a:ext cx="2383254" cy="400110"/>
          </a:xfrm>
          <a:prstGeom prst="rect">
            <a:avLst/>
          </a:prstGeom>
        </p:spPr>
        <p:txBody>
          <a:bodyPr wrap="square">
            <a:spAutoFit/>
          </a:bodyPr>
          <a:lstStyle/>
          <a:p>
            <a:pPr>
              <a:spcAft>
                <a:spcPts val="0"/>
              </a:spcAft>
            </a:pPr>
            <a:r>
              <a:rPr lang="en-GB" sz="1000">
                <a:latin typeface="Calibri" panose="020F0502020204030204" pitchFamily="34" charset="0"/>
                <a:ea typeface="Times New Roman" panose="02020603050405020304" pitchFamily="18" charset="0"/>
              </a:rPr>
              <a:t>Student favourites: based on a student survey from 2023</a:t>
            </a:r>
            <a:endParaRPr lang="en-GB" sz="100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E8BC0129-E19B-415C-8F87-4578E27D0F2B}"/>
              </a:ext>
            </a:extLst>
          </p:cNvPr>
          <p:cNvSpPr/>
          <p:nvPr/>
        </p:nvSpPr>
        <p:spPr>
          <a:xfrm>
            <a:off x="3482257" y="5082286"/>
            <a:ext cx="3106782" cy="4335828"/>
          </a:xfrm>
          <a:prstGeom prst="rect">
            <a:avLst/>
          </a:prstGeom>
          <a:blipFill>
            <a:blip r:embed="rId2"/>
            <a:stretch>
              <a:fillRect l="-26357" t="-8535" r="-44610" b="-1381"/>
            </a:stretch>
          </a:bli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pic>
        <p:nvPicPr>
          <p:cNvPr id="4" name="Picture 3">
            <a:extLst>
              <a:ext uri="{FF2B5EF4-FFF2-40B4-BE49-F238E27FC236}">
                <a16:creationId xmlns:a16="http://schemas.microsoft.com/office/drawing/2014/main" id="{DBB4816E-D492-4DF6-8DC8-36887E32F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094" y="8190690"/>
            <a:ext cx="1108285" cy="1108285"/>
          </a:xfrm>
          <a:prstGeom prst="rect">
            <a:avLst/>
          </a:prstGeom>
          <a:ln w="28575">
            <a:solidFill>
              <a:schemeClr val="bg1">
                <a:lumMod val="85000"/>
              </a:schemeClr>
            </a:solidFill>
          </a:ln>
        </p:spPr>
      </p:pic>
      <p:sp>
        <p:nvSpPr>
          <p:cNvPr id="6" name="TextBox 5">
            <a:extLst>
              <a:ext uri="{FF2B5EF4-FFF2-40B4-BE49-F238E27FC236}">
                <a16:creationId xmlns:a16="http://schemas.microsoft.com/office/drawing/2014/main" id="{5C61917E-CBBE-45A9-852C-6554E268023F}"/>
              </a:ext>
            </a:extLst>
          </p:cNvPr>
          <p:cNvSpPr txBox="1"/>
          <p:nvPr/>
        </p:nvSpPr>
        <p:spPr>
          <a:xfrm>
            <a:off x="3601797" y="7460078"/>
            <a:ext cx="1649563" cy="600164"/>
          </a:xfrm>
          <a:prstGeom prst="rect">
            <a:avLst/>
          </a:prstGeom>
          <a:solidFill>
            <a:schemeClr val="bg1"/>
          </a:solidFill>
          <a:ln w="28575">
            <a:solidFill>
              <a:schemeClr val="bg1">
                <a:lumMod val="85000"/>
              </a:schemeClr>
            </a:solidFill>
          </a:ln>
        </p:spPr>
        <p:txBody>
          <a:bodyPr wrap="square" rtlCol="0">
            <a:spAutoFit/>
          </a:bodyPr>
          <a:lstStyle/>
          <a:p>
            <a:r>
              <a:rPr lang="en-GB" sz="1100" b="1"/>
              <a:t>Scan the QR Code below to open </a:t>
            </a:r>
            <a:r>
              <a:rPr lang="en-GB" sz="900" b="1">
                <a:latin typeface="Arial Black" panose="020B0A04020102020204" pitchFamily="34" charset="0"/>
              </a:rPr>
              <a:t>What &amp; Where </a:t>
            </a:r>
            <a:r>
              <a:rPr lang="en-GB" sz="1100" b="1"/>
              <a:t>on Google Maps</a:t>
            </a:r>
            <a:endParaRPr lang="en-US" sz="1100" b="1"/>
          </a:p>
        </p:txBody>
      </p:sp>
      <p:sp>
        <p:nvSpPr>
          <p:cNvPr id="30" name="Rectangle 29">
            <a:extLst>
              <a:ext uri="{FF2B5EF4-FFF2-40B4-BE49-F238E27FC236}">
                <a16:creationId xmlns:a16="http://schemas.microsoft.com/office/drawing/2014/main" id="{1B69F102-61E4-4A99-9ECF-98887DD425D6}"/>
              </a:ext>
            </a:extLst>
          </p:cNvPr>
          <p:cNvSpPr/>
          <p:nvPr/>
        </p:nvSpPr>
        <p:spPr>
          <a:xfrm>
            <a:off x="3490420" y="3546765"/>
            <a:ext cx="2738322" cy="707886"/>
          </a:xfrm>
          <a:prstGeom prst="rect">
            <a:avLst/>
          </a:prstGeom>
        </p:spPr>
        <p:txBody>
          <a:bodyPr wrap="square">
            <a:spAutoFit/>
          </a:bodyPr>
          <a:lstStyle/>
          <a:p>
            <a:pPr>
              <a:spcAft>
                <a:spcPts val="0"/>
              </a:spcAft>
            </a:pPr>
            <a:r>
              <a:rPr lang="en-GB" sz="1000">
                <a:latin typeface="Calibri" panose="020F0502020204030204" pitchFamily="34" charset="0"/>
                <a:ea typeface="Times New Roman" panose="02020603050405020304" pitchFamily="18" charset="0"/>
              </a:rPr>
              <a:t>Bristol is a relatively safe city, but you must take care in the city centre late at night, especially at weekends. Never leave your drinks unattended and never leave a club without </a:t>
            </a:r>
            <a:r>
              <a:rPr lang="en-GB" sz="1000" u="sng">
                <a:latin typeface="Calibri" panose="020F0502020204030204" pitchFamily="34" charset="0"/>
                <a:ea typeface="Times New Roman" panose="02020603050405020304" pitchFamily="18" charset="0"/>
              </a:rPr>
              <a:t>all</a:t>
            </a:r>
            <a:r>
              <a:rPr lang="en-GB" sz="1000">
                <a:latin typeface="Calibri" panose="020F0502020204030204" pitchFamily="34" charset="0"/>
                <a:ea typeface="Times New Roman" panose="02020603050405020304" pitchFamily="18" charset="0"/>
              </a:rPr>
              <a:t> your friends.</a:t>
            </a:r>
            <a:endParaRPr lang="en-GB" sz="1000">
              <a:latin typeface="Times New Roman" panose="02020603050405020304" pitchFamily="18" charset="0"/>
              <a:ea typeface="Times New Roman" panose="02020603050405020304" pitchFamily="18" charset="0"/>
            </a:endParaRPr>
          </a:p>
        </p:txBody>
      </p:sp>
      <p:pic>
        <p:nvPicPr>
          <p:cNvPr id="7" name="Picture 7" descr="Map&#10;&#10;Description automatically generated">
            <a:extLst>
              <a:ext uri="{FF2B5EF4-FFF2-40B4-BE49-F238E27FC236}">
                <a16:creationId xmlns:a16="http://schemas.microsoft.com/office/drawing/2014/main" id="{B0334A76-92A7-CFD1-5332-FA86324D870F}"/>
              </a:ext>
            </a:extLst>
          </p:cNvPr>
          <p:cNvPicPr>
            <a:picLocks noChangeAspect="1"/>
          </p:cNvPicPr>
          <p:nvPr/>
        </p:nvPicPr>
        <p:blipFill rotWithShape="1">
          <a:blip r:embed="rId4"/>
          <a:srcRect l="-272" t="4214" b="1615"/>
          <a:stretch/>
        </p:blipFill>
        <p:spPr>
          <a:xfrm>
            <a:off x="3494156" y="5108710"/>
            <a:ext cx="3067287" cy="4306905"/>
          </a:xfrm>
          <a:prstGeom prst="rect">
            <a:avLst/>
          </a:prstGeom>
        </p:spPr>
      </p:pic>
    </p:spTree>
    <p:extLst>
      <p:ext uri="{BB962C8B-B14F-4D97-AF65-F5344CB8AC3E}">
        <p14:creationId xmlns:p14="http://schemas.microsoft.com/office/powerpoint/2010/main" val="194446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2A7B7D-1F84-44D6-9261-B9B99AC16D7D}"/>
              </a:ext>
            </a:extLst>
          </p:cNvPr>
          <p:cNvSpPr>
            <a:spLocks noGrp="1"/>
          </p:cNvSpPr>
          <p:nvPr>
            <p:ph type="sldNum" sz="quarter" idx="12"/>
          </p:nvPr>
        </p:nvSpPr>
        <p:spPr/>
        <p:txBody>
          <a:bodyPr/>
          <a:lstStyle/>
          <a:p>
            <a:fld id="{F4B54143-4A7D-48E2-B99E-606F831BC0BC}" type="slidenum">
              <a:rPr lang="en-GB" smtClean="0"/>
              <a:t>16</a:t>
            </a:fld>
            <a:endParaRPr lang="en-GB"/>
          </a:p>
        </p:txBody>
      </p:sp>
      <p:sp>
        <p:nvSpPr>
          <p:cNvPr id="9" name="TextBox 8">
            <a:extLst>
              <a:ext uri="{FF2B5EF4-FFF2-40B4-BE49-F238E27FC236}">
                <a16:creationId xmlns:a16="http://schemas.microsoft.com/office/drawing/2014/main" id="{B385CEBA-97F5-44A4-9DC5-DD6CE28133B3}"/>
              </a:ext>
            </a:extLst>
          </p:cNvPr>
          <p:cNvSpPr txBox="1"/>
          <p:nvPr/>
        </p:nvSpPr>
        <p:spPr>
          <a:xfrm>
            <a:off x="260798" y="169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C31D7543-30D8-4CBE-B35A-FFAE601E2011}"/>
              </a:ext>
            </a:extLst>
          </p:cNvPr>
          <p:cNvSpPr txBox="1"/>
          <p:nvPr/>
        </p:nvSpPr>
        <p:spPr>
          <a:xfrm>
            <a:off x="260798" y="387677"/>
            <a:ext cx="6336405" cy="492443"/>
          </a:xfrm>
          <a:prstGeom prst="rect">
            <a:avLst/>
          </a:prstGeom>
          <a:noFill/>
        </p:spPr>
        <p:txBody>
          <a:bodyPr wrap="square" rtlCol="0">
            <a:spAutoFit/>
          </a:bodyPr>
          <a:lstStyle/>
          <a:p>
            <a:pPr algn="ctr"/>
            <a:r>
              <a:rPr lang="en-GB" sz="2600" b="1">
                <a:latin typeface="Gill Sans MT" panose="020B0502020104020203" pitchFamily="34" charset="0"/>
              </a:rPr>
              <a:t>OPENING A BANK ACCOUNT</a:t>
            </a:r>
          </a:p>
        </p:txBody>
      </p:sp>
      <p:sp>
        <p:nvSpPr>
          <p:cNvPr id="7" name="Rectangle 6">
            <a:extLst>
              <a:ext uri="{FF2B5EF4-FFF2-40B4-BE49-F238E27FC236}">
                <a16:creationId xmlns:a16="http://schemas.microsoft.com/office/drawing/2014/main" id="{595A9A3C-32FF-4C93-9460-7478364402A6}"/>
              </a:ext>
            </a:extLst>
          </p:cNvPr>
          <p:cNvSpPr/>
          <p:nvPr/>
        </p:nvSpPr>
        <p:spPr>
          <a:xfrm>
            <a:off x="476660" y="1181138"/>
            <a:ext cx="6031716" cy="1149033"/>
          </a:xfrm>
          <a:prstGeom prst="rect">
            <a:avLst/>
          </a:prstGeom>
        </p:spPr>
        <p:txBody>
          <a:bodyPr wrap="square">
            <a:spAutoFit/>
          </a:bodyPr>
          <a:lstStyle/>
          <a:p>
            <a:pPr>
              <a:spcAft>
                <a:spcPts val="800"/>
              </a:spcAft>
            </a:pPr>
            <a:r>
              <a:rPr lang="en-GB" sz="1400" b="1">
                <a:latin typeface="Gill Sans MT" panose="020B0502020104020203" pitchFamily="34" charset="0"/>
                <a:ea typeface="Calibri" panose="020F0502020204030204" pitchFamily="34" charset="0"/>
                <a:cs typeface="Times New Roman" panose="02020603050405020304" pitchFamily="18" charset="0"/>
              </a:rPr>
              <a:t>WHY OPEN AN ENGLISH BANK ACCOUNT?</a:t>
            </a:r>
            <a:endParaRPr lang="en-GB" sz="14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800"/>
              </a:spcAft>
            </a:pPr>
            <a:r>
              <a:rPr lang="en-GB" sz="1200">
                <a:latin typeface="Calibri" panose="020F0502020204030204" pitchFamily="34" charset="0"/>
                <a:ea typeface="Calibri" panose="020F0502020204030204" pitchFamily="34" charset="0"/>
                <a:cs typeface="Times New Roman" panose="02020603050405020304" pitchFamily="18" charset="0"/>
              </a:rPr>
              <a:t>If you are only in the UK for a short while, it may not be necessary to open an account as you can usually use your debit card (from your own country) to withdraw cash from ATM machines. You should ask for the withdrawal to be calculated in GB Pounds rather than in your own currency as you usually get a better rate.</a:t>
            </a:r>
          </a:p>
        </p:txBody>
      </p:sp>
      <p:sp>
        <p:nvSpPr>
          <p:cNvPr id="8" name="Rectangle 7">
            <a:extLst>
              <a:ext uri="{FF2B5EF4-FFF2-40B4-BE49-F238E27FC236}">
                <a16:creationId xmlns:a16="http://schemas.microsoft.com/office/drawing/2014/main" id="{BF744899-AC70-4691-81F4-3F0561F763E0}"/>
              </a:ext>
            </a:extLst>
          </p:cNvPr>
          <p:cNvSpPr/>
          <p:nvPr/>
        </p:nvSpPr>
        <p:spPr>
          <a:xfrm>
            <a:off x="506972" y="2475081"/>
            <a:ext cx="5844056" cy="1569434"/>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4E89AC4-5811-4116-A95D-B777D0364BCA}"/>
              </a:ext>
            </a:extLst>
          </p:cNvPr>
          <p:cNvSpPr/>
          <p:nvPr/>
        </p:nvSpPr>
        <p:spPr>
          <a:xfrm>
            <a:off x="627460" y="2462147"/>
            <a:ext cx="5593204" cy="1538883"/>
          </a:xfrm>
          <a:prstGeom prst="rect">
            <a:avLst/>
          </a:prstGeom>
        </p:spPr>
        <p:txBody>
          <a:bodyPr wrap="square">
            <a:spAutoFit/>
          </a:bodyPr>
          <a:lstStyle/>
          <a:p>
            <a:pPr>
              <a:spcAft>
                <a:spcPts val="600"/>
              </a:spcAft>
            </a:pPr>
            <a:r>
              <a:rPr lang="en-GB" sz="1400" b="1">
                <a:latin typeface="Gill Sans MT" panose="020B0502020104020203" pitchFamily="34" charset="0"/>
                <a:ea typeface="Times New Roman" panose="02020603050405020304" pitchFamily="18" charset="0"/>
                <a:cs typeface="Times New Roman" panose="02020603050405020304" pitchFamily="18" charset="0"/>
              </a:rPr>
              <a:t>If you open a bank account here:</a:t>
            </a:r>
            <a:endParaRPr lang="en-GB" sz="1400" b="1">
              <a:latin typeface="Gill Sans MT" panose="020B0502020104020203" pitchFamily="34" charset="0"/>
              <a:ea typeface="Times New Roman" panose="02020603050405020304" pitchFamily="18" charset="0"/>
            </a:endParaRPr>
          </a:p>
          <a:p>
            <a:pPr marL="171450" lvl="0" indent="-171450">
              <a:spcAft>
                <a:spcPts val="600"/>
              </a:spcAft>
              <a:buFont typeface="Arial" panose="020B0604020202020204" pitchFamily="34" charset="0"/>
              <a:buChar char="•"/>
            </a:pPr>
            <a:r>
              <a:rPr lang="en-GB" sz="1200">
                <a:latin typeface="Calibri" panose="020F0502020204030204" pitchFamily="34" charset="0"/>
                <a:ea typeface="Times New Roman" panose="02020603050405020304" pitchFamily="18" charset="0"/>
                <a:cs typeface="Times New Roman" panose="02020603050405020304" pitchFamily="18" charset="0"/>
              </a:rPr>
              <a:t>You can transfer money to this account from abroad </a:t>
            </a:r>
          </a:p>
          <a:p>
            <a:pPr marL="171450" lvl="0" indent="-171450">
              <a:spcAft>
                <a:spcPts val="600"/>
              </a:spcAft>
              <a:buFont typeface="Arial" panose="020B0604020202020204" pitchFamily="34" charset="0"/>
              <a:buChar char="•"/>
            </a:pPr>
            <a:r>
              <a:rPr lang="en-GB" sz="1200">
                <a:latin typeface="Calibri" panose="020F0502020204030204" pitchFamily="34" charset="0"/>
                <a:ea typeface="Times New Roman" panose="02020603050405020304" pitchFamily="18" charset="0"/>
                <a:cs typeface="Times New Roman" panose="02020603050405020304" pitchFamily="18" charset="0"/>
              </a:rPr>
              <a:t>You can get cash from ATM machines. </a:t>
            </a:r>
          </a:p>
          <a:p>
            <a:pPr marL="171450" lvl="0" indent="-171450">
              <a:spcAft>
                <a:spcPts val="600"/>
              </a:spcAft>
              <a:buFont typeface="Arial" panose="020B0604020202020204" pitchFamily="34" charset="0"/>
              <a:buChar char="•"/>
            </a:pPr>
            <a:r>
              <a:rPr lang="en-GB" sz="1200">
                <a:latin typeface="Calibri" panose="020F0502020204030204" pitchFamily="34" charset="0"/>
                <a:ea typeface="Times New Roman" panose="02020603050405020304" pitchFamily="18" charset="0"/>
                <a:cs typeface="Times New Roman" panose="02020603050405020304" pitchFamily="18" charset="0"/>
              </a:rPr>
              <a:t>Avoids keeping large amounts of cash.</a:t>
            </a:r>
          </a:p>
          <a:p>
            <a:pPr marL="171450" lvl="0" indent="-171450">
              <a:spcAft>
                <a:spcPts val="600"/>
              </a:spcAft>
              <a:buFont typeface="Arial" panose="020B0604020202020204" pitchFamily="34" charset="0"/>
              <a:buChar char="•"/>
            </a:pPr>
            <a:r>
              <a:rPr lang="en-GB" sz="1200">
                <a:latin typeface="Calibri" panose="020F0502020204030204" pitchFamily="34" charset="0"/>
                <a:ea typeface="Times New Roman" panose="02020603050405020304" pitchFamily="18" charset="0"/>
                <a:cs typeface="Times New Roman" panose="02020603050405020304" pitchFamily="18" charset="0"/>
              </a:rPr>
              <a:t>If you are enrolled on a course for more than 6 months, you will get a card which you can use to pay for things in shops.</a:t>
            </a:r>
          </a:p>
        </p:txBody>
      </p:sp>
      <p:sp>
        <p:nvSpPr>
          <p:cNvPr id="13" name="Rectangle 12">
            <a:extLst>
              <a:ext uri="{FF2B5EF4-FFF2-40B4-BE49-F238E27FC236}">
                <a16:creationId xmlns:a16="http://schemas.microsoft.com/office/drawing/2014/main" id="{90CB1F51-0EB7-4018-8E91-5A9B0470B490}"/>
              </a:ext>
            </a:extLst>
          </p:cNvPr>
          <p:cNvSpPr/>
          <p:nvPr/>
        </p:nvSpPr>
        <p:spPr>
          <a:xfrm>
            <a:off x="506972" y="4202424"/>
            <a:ext cx="5844056" cy="1497062"/>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3A92EC-C4DE-4E53-BDD1-A587FB46024A}"/>
              </a:ext>
            </a:extLst>
          </p:cNvPr>
          <p:cNvSpPr/>
          <p:nvPr/>
        </p:nvSpPr>
        <p:spPr>
          <a:xfrm>
            <a:off x="627460" y="4226398"/>
            <a:ext cx="3118935" cy="1449115"/>
          </a:xfrm>
          <a:prstGeom prst="rect">
            <a:avLst/>
          </a:prstGeom>
        </p:spPr>
        <p:txBody>
          <a:bodyPr wrap="square">
            <a:spAutoFit/>
          </a:bodyPr>
          <a:lstStyle/>
          <a:p>
            <a:pPr lvl="0">
              <a:spcAft>
                <a:spcPts val="400"/>
              </a:spcAft>
            </a:pPr>
            <a:r>
              <a:rPr lang="en-GB" sz="1400" b="1">
                <a:latin typeface="Gill Sans MT" panose="020B0502020104020203" pitchFamily="34" charset="0"/>
                <a:cs typeface="Times New Roman" panose="02020603050405020304" pitchFamily="18" charset="0"/>
              </a:rPr>
              <a:t>The main banks in the UK are :</a:t>
            </a:r>
          </a:p>
          <a:p>
            <a:pPr marL="171450" lvl="0" indent="-171450">
              <a:spcAft>
                <a:spcPts val="400"/>
              </a:spcAft>
              <a:buFont typeface="Arial" panose="020B0604020202020204" pitchFamily="34" charset="0"/>
              <a:buChar char="•"/>
            </a:pPr>
            <a:r>
              <a:rPr lang="en-GB" sz="1150">
                <a:latin typeface="Calibri" panose="020F0502020204030204" pitchFamily="34" charset="0"/>
                <a:ea typeface="Times New Roman" panose="02020603050405020304" pitchFamily="18" charset="0"/>
                <a:cs typeface="Times New Roman" panose="02020603050405020304" pitchFamily="18" charset="0"/>
              </a:rPr>
              <a:t>HSBC</a:t>
            </a:r>
          </a:p>
          <a:p>
            <a:pPr marL="171450" lvl="0" indent="-171450">
              <a:spcAft>
                <a:spcPts val="400"/>
              </a:spcAft>
              <a:buFont typeface="Arial" panose="020B0604020202020204" pitchFamily="34" charset="0"/>
              <a:buChar char="•"/>
            </a:pPr>
            <a:r>
              <a:rPr lang="en-GB" sz="1150">
                <a:latin typeface="Calibri" panose="020F0502020204030204" pitchFamily="34" charset="0"/>
                <a:ea typeface="Times New Roman" panose="02020603050405020304" pitchFamily="18" charset="0"/>
                <a:cs typeface="Times New Roman" panose="02020603050405020304" pitchFamily="18" charset="0"/>
              </a:rPr>
              <a:t>Barclays</a:t>
            </a:r>
          </a:p>
          <a:p>
            <a:pPr marL="171450" lvl="0" indent="-171450">
              <a:spcAft>
                <a:spcPts val="400"/>
              </a:spcAft>
              <a:buFont typeface="Arial" panose="020B0604020202020204" pitchFamily="34" charset="0"/>
              <a:buChar char="•"/>
            </a:pPr>
            <a:r>
              <a:rPr lang="en-GB" sz="1150">
                <a:latin typeface="Calibri" panose="020F0502020204030204" pitchFamily="34" charset="0"/>
                <a:ea typeface="Times New Roman" panose="02020603050405020304" pitchFamily="18" charset="0"/>
                <a:cs typeface="Times New Roman" panose="02020603050405020304" pitchFamily="18" charset="0"/>
              </a:rPr>
              <a:t>Lloyds</a:t>
            </a:r>
          </a:p>
          <a:p>
            <a:pPr marL="171450" lvl="0" indent="-171450">
              <a:spcAft>
                <a:spcPts val="400"/>
              </a:spcAft>
              <a:buFont typeface="Arial" panose="020B0604020202020204" pitchFamily="34" charset="0"/>
              <a:buChar char="•"/>
            </a:pPr>
            <a:r>
              <a:rPr lang="en-GB" sz="1150">
                <a:latin typeface="Calibri" panose="020F0502020204030204" pitchFamily="34" charset="0"/>
                <a:ea typeface="Times New Roman" panose="02020603050405020304" pitchFamily="18" charset="0"/>
                <a:cs typeface="Times New Roman" panose="02020603050405020304" pitchFamily="18" charset="0"/>
              </a:rPr>
              <a:t>Royal Bank of Scotland</a:t>
            </a:r>
          </a:p>
          <a:p>
            <a:pPr marL="171450" lvl="0" indent="-171450">
              <a:spcAft>
                <a:spcPts val="400"/>
              </a:spcAft>
              <a:buFont typeface="Arial" panose="020B0604020202020204" pitchFamily="34" charset="0"/>
              <a:buChar char="•"/>
            </a:pPr>
            <a:r>
              <a:rPr lang="en-GB" sz="1150" err="1">
                <a:latin typeface="Calibri" panose="020F0502020204030204" pitchFamily="34" charset="0"/>
                <a:ea typeface="Times New Roman" panose="02020603050405020304" pitchFamily="18" charset="0"/>
                <a:cs typeface="Times New Roman" panose="02020603050405020304" pitchFamily="18" charset="0"/>
              </a:rPr>
              <a:t>Monzo</a:t>
            </a:r>
            <a:endParaRPr lang="en-GB" sz="115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ADFFF94-E330-4FF0-A38B-D5A65DC66A23}"/>
              </a:ext>
            </a:extLst>
          </p:cNvPr>
          <p:cNvSpPr/>
          <p:nvPr/>
        </p:nvSpPr>
        <p:spPr>
          <a:xfrm>
            <a:off x="476660" y="5848670"/>
            <a:ext cx="6031716" cy="933589"/>
          </a:xfrm>
          <a:prstGeom prst="rect">
            <a:avLst/>
          </a:prstGeom>
        </p:spPr>
        <p:txBody>
          <a:bodyPr wrap="square">
            <a:spAutoFit/>
          </a:bodyPr>
          <a:lstStyle/>
          <a:p>
            <a:pPr>
              <a:spcAft>
                <a:spcPts val="800"/>
              </a:spcAft>
            </a:pPr>
            <a:r>
              <a:rPr lang="en-GB" sz="1200" b="1">
                <a:latin typeface="Gill Sans MT" panose="020B0502020104020203" pitchFamily="34" charset="0"/>
                <a:ea typeface="Calibri" panose="020F0502020204030204" pitchFamily="34" charset="0"/>
                <a:cs typeface="Times New Roman" panose="02020603050405020304" pitchFamily="18" charset="0"/>
              </a:rPr>
              <a:t>WHICH BANK IS BEST FOR YOU?</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800"/>
              </a:spcAft>
            </a:pPr>
            <a:r>
              <a:rPr lang="en-GB" sz="1200">
                <a:latin typeface="Calibri" panose="020F0502020204030204" pitchFamily="34" charset="0"/>
                <a:ea typeface="Calibri" panose="020F0502020204030204" pitchFamily="34" charset="0"/>
                <a:cs typeface="Times New Roman" panose="02020603050405020304" pitchFamily="18" charset="0"/>
              </a:rPr>
              <a:t>This is difficult to say because they all offer more or less the same service. All UK banks will offer you a VISA debit card which you can use to get cash from ATM machines. If you are staying for more than 6 months, they should offer you a full bank card and a cheque book.</a:t>
            </a:r>
          </a:p>
        </p:txBody>
      </p:sp>
      <p:sp>
        <p:nvSpPr>
          <p:cNvPr id="16" name="Rectangle 15">
            <a:extLst>
              <a:ext uri="{FF2B5EF4-FFF2-40B4-BE49-F238E27FC236}">
                <a16:creationId xmlns:a16="http://schemas.microsoft.com/office/drawing/2014/main" id="{7CF319D4-5B9C-4164-B12F-E51969225CDF}"/>
              </a:ext>
            </a:extLst>
          </p:cNvPr>
          <p:cNvSpPr/>
          <p:nvPr/>
        </p:nvSpPr>
        <p:spPr>
          <a:xfrm>
            <a:off x="506973" y="6947062"/>
            <a:ext cx="5844054" cy="2441711"/>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4221D6B-60E6-4551-AE75-B4B1DE17EAD9}"/>
              </a:ext>
            </a:extLst>
          </p:cNvPr>
          <p:cNvSpPr/>
          <p:nvPr/>
        </p:nvSpPr>
        <p:spPr>
          <a:xfrm>
            <a:off x="569602" y="7078745"/>
            <a:ext cx="5713693" cy="2165978"/>
          </a:xfrm>
          <a:prstGeom prst="rect">
            <a:avLst/>
          </a:prstGeom>
        </p:spPr>
        <p:txBody>
          <a:bodyPr wrap="square">
            <a:spAutoFit/>
          </a:bodyPr>
          <a:lstStyle/>
          <a:p>
            <a:pPr>
              <a:lnSpc>
                <a:spcPct val="115000"/>
              </a:lnSpc>
              <a:spcAft>
                <a:spcPts val="0"/>
              </a:spcAft>
            </a:pPr>
            <a:r>
              <a:rPr lang="en-GB" sz="1400" b="1">
                <a:latin typeface="Gill Sans MT" panose="020B0502020104020203" pitchFamily="34" charset="0"/>
                <a:cs typeface="Times New Roman" panose="02020603050405020304" pitchFamily="18" charset="0"/>
              </a:rPr>
              <a:t> TO OPEN AN ACCOUNT:   </a:t>
            </a:r>
          </a:p>
          <a:p>
            <a:pPr>
              <a:lnSpc>
                <a:spcPct val="115000"/>
              </a:lnSpc>
              <a:spcAft>
                <a:spcPts val="0"/>
              </a:spcAft>
            </a:pPr>
            <a:r>
              <a:rPr lang="en-GB" sz="1100">
                <a:latin typeface="Calibri" panose="020F0502020204030204" pitchFamily="34" charset="0"/>
                <a:ea typeface="Calibri" panose="020F0502020204030204" pitchFamily="34" charset="0"/>
                <a:cs typeface="Calibri" panose="020F0502020204030204" pitchFamily="34" charset="0"/>
              </a:rPr>
              <a:t> </a:t>
            </a:r>
            <a:endParaRPr lang="en-GB" sz="1100">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spcAft>
                <a:spcPts val="600"/>
              </a:spcAft>
              <a:buFont typeface="+mj-lt"/>
              <a:buAutoNum type="arabicPeriod"/>
            </a:pPr>
            <a:r>
              <a:rPr lang="en-GB" sz="1200">
                <a:cs typeface="Calibri" panose="020F0502020204030204" pitchFamily="34" charset="0"/>
              </a:rPr>
              <a:t>Go to the school office and ask for a ‘Bank letter.’ You will be asked to fill in a form stating a few details, including which bank you want to join, your current address and address in your home country.</a:t>
            </a:r>
            <a:endParaRPr lang="en-GB" sz="1200"/>
          </a:p>
          <a:p>
            <a:pPr marL="228600" lvl="0" indent="-228600" algn="just">
              <a:spcAft>
                <a:spcPts val="600"/>
              </a:spcAft>
              <a:buFont typeface="+mj-lt"/>
              <a:buAutoNum type="arabicPeriod"/>
            </a:pPr>
            <a:r>
              <a:rPr lang="en-GB" sz="1200">
                <a:cs typeface="Calibri" panose="020F0502020204030204" pitchFamily="34" charset="0"/>
              </a:rPr>
              <a:t>Take this letter, along with your passport, to the following bank.</a:t>
            </a:r>
            <a:endParaRPr lang="en-GB" sz="1200"/>
          </a:p>
          <a:p>
            <a:pPr marL="228600" lvl="0" indent="-228600" algn="just">
              <a:spcAft>
                <a:spcPts val="600"/>
              </a:spcAft>
              <a:buFont typeface="+mj-lt"/>
              <a:buAutoNum type="arabicPeriod"/>
            </a:pPr>
            <a:r>
              <a:rPr lang="en-GB" sz="1200">
                <a:cs typeface="Calibri" panose="020F0502020204030204" pitchFamily="34" charset="0"/>
              </a:rPr>
              <a:t>The school is only able to issue you with a bank letter if we have arranged your accommodation. If you have arranged your own accommodation then you will need a certificate of registration from us and also a document from your landlord/landlady confirming your address. </a:t>
            </a:r>
            <a:endParaRPr lang="en-GB" sz="1200">
              <a:effectLst/>
            </a:endParaRPr>
          </a:p>
        </p:txBody>
      </p:sp>
    </p:spTree>
    <p:extLst>
      <p:ext uri="{BB962C8B-B14F-4D97-AF65-F5344CB8AC3E}">
        <p14:creationId xmlns:p14="http://schemas.microsoft.com/office/powerpoint/2010/main" val="348011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DA7DFAF-A78B-40C7-85DB-0A8531C54BEE}"/>
              </a:ext>
            </a:extLst>
          </p:cNvPr>
          <p:cNvSpPr>
            <a:spLocks noGrp="1"/>
          </p:cNvSpPr>
          <p:nvPr>
            <p:ph type="sldNum" sz="quarter" idx="12"/>
          </p:nvPr>
        </p:nvSpPr>
        <p:spPr/>
        <p:txBody>
          <a:bodyPr/>
          <a:lstStyle/>
          <a:p>
            <a:fld id="{F4B54143-4A7D-48E2-B99E-606F831BC0BC}" type="slidenum">
              <a:rPr lang="en-GB" smtClean="0"/>
              <a:t>17</a:t>
            </a:fld>
            <a:endParaRPr lang="en-GB"/>
          </a:p>
        </p:txBody>
      </p:sp>
      <p:sp>
        <p:nvSpPr>
          <p:cNvPr id="9" name="TextBox 8">
            <a:extLst>
              <a:ext uri="{FF2B5EF4-FFF2-40B4-BE49-F238E27FC236}">
                <a16:creationId xmlns:a16="http://schemas.microsoft.com/office/drawing/2014/main" id="{AE4AC7AF-E1A4-41E0-8D99-FED78558C89E}"/>
              </a:ext>
            </a:extLst>
          </p:cNvPr>
          <p:cNvSpPr txBox="1"/>
          <p:nvPr/>
        </p:nvSpPr>
        <p:spPr>
          <a:xfrm>
            <a:off x="260798" y="169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HEALTH, SAFETY &amp; WELFARE</a:t>
            </a:r>
          </a:p>
        </p:txBody>
      </p:sp>
      <p:sp>
        <p:nvSpPr>
          <p:cNvPr id="10" name="TextBox 9">
            <a:extLst>
              <a:ext uri="{FF2B5EF4-FFF2-40B4-BE49-F238E27FC236}">
                <a16:creationId xmlns:a16="http://schemas.microsoft.com/office/drawing/2014/main" id="{03BD2BA8-AF5A-4D1F-AE94-6C915FDBFFDA}"/>
              </a:ext>
            </a:extLst>
          </p:cNvPr>
          <p:cNvSpPr txBox="1"/>
          <p:nvPr/>
        </p:nvSpPr>
        <p:spPr>
          <a:xfrm>
            <a:off x="260798" y="387677"/>
            <a:ext cx="6336405" cy="492443"/>
          </a:xfrm>
          <a:prstGeom prst="rect">
            <a:avLst/>
          </a:prstGeom>
          <a:noFill/>
        </p:spPr>
        <p:txBody>
          <a:bodyPr wrap="square" rtlCol="0">
            <a:spAutoFit/>
          </a:bodyPr>
          <a:lstStyle/>
          <a:p>
            <a:pPr algn="ctr"/>
            <a:r>
              <a:rPr lang="en-GB" sz="2600" b="1">
                <a:latin typeface="Gill Sans MT" panose="020B0502020104020203" pitchFamily="34" charset="0"/>
              </a:rPr>
              <a:t>RESPECT + PREVENT</a:t>
            </a:r>
          </a:p>
        </p:txBody>
      </p:sp>
      <p:sp>
        <p:nvSpPr>
          <p:cNvPr id="2" name="Rectangle 2">
            <a:extLst>
              <a:ext uri="{FF2B5EF4-FFF2-40B4-BE49-F238E27FC236}">
                <a16:creationId xmlns:a16="http://schemas.microsoft.com/office/drawing/2014/main" id="{A9554AD6-9EC8-44E2-83E8-61E43BC38780}"/>
              </a:ext>
            </a:extLst>
          </p:cNvPr>
          <p:cNvSpPr>
            <a:spLocks noChangeArrowheads="1"/>
          </p:cNvSpPr>
          <p:nvPr/>
        </p:nvSpPr>
        <p:spPr bwMode="auto">
          <a:xfrm>
            <a:off x="750222" y="2659212"/>
            <a:ext cx="5357549"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Respect other students, staff and visitors, whatever their race, gender, age, sexuality, appearance or dress, disability, economic background, political opinion or religion. </a:t>
            </a:r>
            <a:endParaRPr kumimoji="0" lang="en-GB" altLang="en-U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No discrimination of any sort.  No bullying or sexual harassment. </a:t>
            </a:r>
            <a:endParaRPr kumimoji="0" lang="en-GB" altLang="en-U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Speak English at all times. This way, people from other countries can understand you and join your conversation. </a:t>
            </a:r>
            <a:endParaRPr kumimoji="0" lang="en-GB" altLang="en-U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Mix with people from different backgrounds and from different countries (not just your own country!).  Learn new things about the world and about British life and culture. </a:t>
            </a:r>
            <a:endParaRPr kumimoji="0" lang="en-GB" altLang="en-US" sz="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English is a polite language. Use ‘</a:t>
            </a:r>
            <a:r>
              <a:rPr kumimoji="0" lang="en-US" altLang="en-US" sz="1100" b="1"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please</a:t>
            </a: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t>
            </a:r>
            <a:r>
              <a:rPr kumimoji="0" lang="en-US" altLang="en-US" sz="1100" b="1"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thank you</a:t>
            </a: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and ‘</a:t>
            </a:r>
            <a:r>
              <a:rPr kumimoji="0" lang="en-US" altLang="en-US" sz="1100" b="1"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sorry</a:t>
            </a: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to show your respect for other people. </a:t>
            </a:r>
            <a:endParaRPr kumimoji="0" lang="en-GB" altLang="en-US" sz="600" b="0" i="0" u="none" strike="noStrike" cap="none" normalizeH="0" baseline="0">
              <a:ln>
                <a:noFill/>
              </a:ln>
              <a:solidFill>
                <a:schemeClr val="tx1"/>
              </a:solidFill>
              <a:effectLst/>
            </a:endParaRPr>
          </a:p>
          <a:p>
            <a:pPr lvl="0" algn="just" defTabSz="914400">
              <a:spcAft>
                <a:spcPts val="600"/>
              </a:spcAft>
              <a:buFontTx/>
              <a:buChar char="•"/>
            </a:pPr>
            <a:r>
              <a:rPr kumimoji="0" lang="en-US" altLang="en-US" sz="1100" b="0" i="0" u="none" strike="noStrike" cap="none" normalizeH="0" baseline="0">
                <a:ln>
                  <a:noFill/>
                </a:ln>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Think carefully about other people’s feelings be</a:t>
            </a: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fore you speak or act. What may be acceptable in your country might upset someone from a different culture. For example, you should not be overly physical in public.</a:t>
            </a:r>
          </a:p>
          <a:p>
            <a:pPr lvl="0" algn="just" defTabSz="914400">
              <a:spcAft>
                <a:spcPts val="600"/>
              </a:spcAft>
              <a:buFontTx/>
              <a:buChar char="•"/>
            </a:pP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 Teachers and other students may have questions about your culture, religion or background. Help them to learn more about you by sharing your beliefs and ideas, but respect that theirs may be different to yours. Remember that we are all different and this is what makes ELC Bristol such an interesting place! </a:t>
            </a:r>
          </a:p>
        </p:txBody>
      </p:sp>
      <p:sp>
        <p:nvSpPr>
          <p:cNvPr id="3" name="Rectangle 3">
            <a:extLst>
              <a:ext uri="{FF2B5EF4-FFF2-40B4-BE49-F238E27FC236}">
                <a16:creationId xmlns:a16="http://schemas.microsoft.com/office/drawing/2014/main" id="{3F0F0939-9693-4A19-A0F2-135B1A5915A0}"/>
              </a:ext>
            </a:extLst>
          </p:cNvPr>
          <p:cNvSpPr>
            <a:spLocks noChangeArrowheads="1"/>
          </p:cNvSpPr>
          <p:nvPr/>
        </p:nvSpPr>
        <p:spPr bwMode="auto">
          <a:xfrm>
            <a:off x="508713" y="9015731"/>
            <a:ext cx="5801934"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970" i="1">
                <a:solidFill>
                  <a:srgbClr val="000000"/>
                </a:solidFill>
                <a:latin typeface="+mn-lt"/>
                <a:ea typeface="Arial Unicode MS" panose="020B0604020202020204" pitchFamily="34" charset="-128"/>
                <a:cs typeface="Calibri" panose="020F0502020204030204" pitchFamily="34" charset="0"/>
              </a:rPr>
              <a:t>If you believe that someone has extreme </a:t>
            </a:r>
            <a:r>
              <a:rPr kumimoji="0" lang="en-US" altLang="en-US" sz="970" b="0" i="1" u="none" strike="noStrike" cap="none" normalizeH="0" baseline="0">
                <a:ln>
                  <a:noFill/>
                </a:ln>
                <a:solidFill>
                  <a:schemeClr val="tx1"/>
                </a:solidFill>
                <a:effectLst/>
                <a:latin typeface="+mn-lt"/>
                <a:ea typeface="Arial Unicode MS" panose="020B0604020202020204" pitchFamily="34" charset="-128"/>
                <a:cs typeface="Times New Roman" panose="02020603050405020304" pitchFamily="18" charset="0"/>
              </a:rPr>
              <a:t>political, social or religious ideals, please tell your teacher or talk to the Academic Director or email the Director –</a:t>
            </a:r>
            <a:r>
              <a:rPr kumimoji="0" lang="en-US" altLang="en-US" sz="970" b="1" strike="noStrike" cap="none" normalizeH="0" baseline="0">
                <a:ln>
                  <a:noFill/>
                </a:ln>
                <a:effectLst/>
                <a:latin typeface="+mn-lt"/>
                <a:ea typeface="Arial Unicode MS" panose="020B0604020202020204" pitchFamily="34" charset="-128"/>
                <a:cs typeface="Times New Roman" panose="02020603050405020304" pitchFamily="18" charset="0"/>
              </a:rPr>
              <a:t> </a:t>
            </a:r>
            <a:r>
              <a:rPr kumimoji="0" lang="da-DK" altLang="en-US" sz="970" b="1" strike="noStrike" cap="none" normalizeH="0" baseline="0">
                <a:ln>
                  <a:noFill/>
                </a:ln>
                <a:effectLst/>
                <a:latin typeface="+mn-lt"/>
                <a:ea typeface="Arial Unicode MS" panose="020B0604020202020204" pitchFamily="34" charset="-128"/>
                <a:cs typeface="Times New Roman" panose="02020603050405020304" pitchFamily="18" charset="0"/>
              </a:rPr>
              <a:t>john@elcbristol.co.uk</a:t>
            </a:r>
            <a:r>
              <a:rPr kumimoji="0" lang="en-GB" altLang="en-US" sz="970" b="1" strike="noStrike" cap="none" normalizeH="0" baseline="0">
                <a:ln>
                  <a:noFill/>
                </a:ln>
                <a:effectLst/>
                <a:latin typeface="+mn-lt"/>
              </a:rPr>
              <a:t> </a:t>
            </a:r>
            <a:r>
              <a:rPr kumimoji="0" lang="en-GB" altLang="en-US" sz="970" b="0" i="1" u="none" strike="noStrike" cap="none" normalizeH="0" baseline="0">
                <a:ln>
                  <a:noFill/>
                </a:ln>
                <a:solidFill>
                  <a:schemeClr val="tx1"/>
                </a:solidFill>
                <a:effectLst/>
                <a:latin typeface="+mn-lt"/>
              </a:rPr>
              <a:t>or the Principal – </a:t>
            </a:r>
            <a:r>
              <a:rPr kumimoji="0" lang="en-GB" altLang="en-US" sz="970" b="1" strike="noStrike" cap="none" normalizeH="0" baseline="0">
                <a:ln>
                  <a:noFill/>
                </a:ln>
                <a:solidFill>
                  <a:schemeClr val="tx1"/>
                </a:solidFill>
                <a:effectLst/>
                <a:latin typeface="+mn-lt"/>
              </a:rPr>
              <a:t>andrew@elcbristol.co.uk</a:t>
            </a:r>
          </a:p>
        </p:txBody>
      </p:sp>
      <p:sp>
        <p:nvSpPr>
          <p:cNvPr id="12" name="Rectangle 11">
            <a:extLst>
              <a:ext uri="{FF2B5EF4-FFF2-40B4-BE49-F238E27FC236}">
                <a16:creationId xmlns:a16="http://schemas.microsoft.com/office/drawing/2014/main" id="{28C37923-546D-4A5B-AFB7-2B3B0F207CA7}"/>
              </a:ext>
            </a:extLst>
          </p:cNvPr>
          <p:cNvSpPr/>
          <p:nvPr/>
        </p:nvSpPr>
        <p:spPr>
          <a:xfrm>
            <a:off x="476660" y="1304133"/>
            <a:ext cx="6031716" cy="1118255"/>
          </a:xfrm>
          <a:prstGeom prst="rect">
            <a:avLst/>
          </a:prstGeom>
        </p:spPr>
        <p:txBody>
          <a:bodyPr wrap="square">
            <a:spAutoFit/>
          </a:bodyPr>
          <a:lstStyle/>
          <a:p>
            <a:pPr>
              <a:spcAft>
                <a:spcPts val="600"/>
              </a:spcAft>
            </a:pPr>
            <a:r>
              <a:rPr lang="en-GB" sz="1400" b="1">
                <a:latin typeface="Gill Sans MT" panose="020B0502020104020203" pitchFamily="34" charset="0"/>
                <a:ea typeface="Calibri" panose="020F0502020204030204" pitchFamily="34" charset="0"/>
                <a:cs typeface="Times New Roman" panose="02020603050405020304" pitchFamily="18" charset="0"/>
              </a:rPr>
              <a:t>RESPECT</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600"/>
              </a:spcAft>
            </a:pPr>
            <a:r>
              <a:rPr lang="en-GB" sz="1200">
                <a:latin typeface="Calibri" panose="020F0502020204030204" pitchFamily="34" charset="0"/>
                <a:ea typeface="Calibri" panose="020F0502020204030204" pitchFamily="34" charset="0"/>
                <a:cs typeface="Times New Roman" panose="02020603050405020304" pitchFamily="18" charset="0"/>
              </a:rPr>
              <a:t>ELC has staff and students of many different ages and nationalities and from many different backgrounds. The mix of people and cultures is what makes the school such an interesting and exciting place in which to work and study. Help us to keep ELC Bristol a happy place for all staff and students by remembering the following guidelines: </a:t>
            </a:r>
          </a:p>
        </p:txBody>
      </p:sp>
      <p:sp>
        <p:nvSpPr>
          <p:cNvPr id="13" name="Rectangle 12">
            <a:extLst>
              <a:ext uri="{FF2B5EF4-FFF2-40B4-BE49-F238E27FC236}">
                <a16:creationId xmlns:a16="http://schemas.microsoft.com/office/drawing/2014/main" id="{6D05C6BC-A6F2-4A21-97CA-94FF666FAE00}"/>
              </a:ext>
            </a:extLst>
          </p:cNvPr>
          <p:cNvSpPr/>
          <p:nvPr/>
        </p:nvSpPr>
        <p:spPr>
          <a:xfrm>
            <a:off x="585987" y="2589254"/>
            <a:ext cx="5686021" cy="3402349"/>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462DBF0-ADCD-4E05-A5E8-8F5C14554413}"/>
              </a:ext>
            </a:extLst>
          </p:cNvPr>
          <p:cNvSpPr/>
          <p:nvPr/>
        </p:nvSpPr>
        <p:spPr>
          <a:xfrm>
            <a:off x="560231" y="6076156"/>
            <a:ext cx="5686022" cy="540148"/>
          </a:xfrm>
          <a:prstGeom prst="rect">
            <a:avLst/>
          </a:prstGeom>
        </p:spPr>
        <p:txBody>
          <a:bodyPr wrap="square">
            <a:spAutoFit/>
          </a:bodyPr>
          <a:lstStyle/>
          <a:p>
            <a:pPr lvl="0" algn="ctr" defTabSz="914400" eaLnBrk="0" fontAlgn="base" hangingPunct="0">
              <a:spcBef>
                <a:spcPct val="0"/>
              </a:spcBef>
              <a:spcAft>
                <a:spcPct val="0"/>
              </a:spcAft>
            </a:pPr>
            <a:r>
              <a:rPr lang="en-US" altLang="en-US" sz="970" i="1">
                <a:solidFill>
                  <a:srgbClr val="000000"/>
                </a:solidFill>
                <a:latin typeface="Calibri" panose="020F0502020204030204" pitchFamily="34" charset="0"/>
                <a:ea typeface="Arial Unicode MS" panose="020B0604020202020204" pitchFamily="34" charset="-128"/>
                <a:cs typeface="Calibri" panose="020F0502020204030204" pitchFamily="34" charset="0"/>
              </a:rPr>
              <a:t>If you hear or see anything that you think is unpleasant, rude or unfair please tell your teacher </a:t>
            </a:r>
          </a:p>
          <a:p>
            <a:pPr lvl="0" algn="ctr" defTabSz="914400" eaLnBrk="0" fontAlgn="base" hangingPunct="0">
              <a:spcBef>
                <a:spcPct val="0"/>
              </a:spcBef>
              <a:spcAft>
                <a:spcPct val="0"/>
              </a:spcAft>
            </a:pPr>
            <a:r>
              <a:rPr lang="en-US" altLang="en-US" sz="970" i="1">
                <a:solidFill>
                  <a:srgbClr val="000000"/>
                </a:solidFill>
                <a:latin typeface="Calibri" panose="020F0502020204030204" pitchFamily="34" charset="0"/>
                <a:ea typeface="Arial Unicode MS" panose="020B0604020202020204" pitchFamily="34" charset="-128"/>
                <a:cs typeface="Calibri" panose="020F0502020204030204" pitchFamily="34" charset="0"/>
              </a:rPr>
              <a:t>or talk to the Academic Director (</a:t>
            </a:r>
            <a:r>
              <a:rPr lang="en-US" altLang="en-US" sz="970" i="1" err="1">
                <a:solidFill>
                  <a:srgbClr val="000000"/>
                </a:solidFill>
                <a:latin typeface="Calibri" panose="020F0502020204030204" pitchFamily="34" charset="0"/>
                <a:ea typeface="Arial Unicode MS" panose="020B0604020202020204" pitchFamily="34" charset="-128"/>
                <a:cs typeface="Calibri" panose="020F0502020204030204" pitchFamily="34" charset="0"/>
              </a:rPr>
              <a:t>mark@elcbristol.co.uk</a:t>
            </a:r>
            <a:r>
              <a:rPr lang="en-US" altLang="en-US" sz="970" i="1">
                <a:solidFill>
                  <a:srgbClr val="000000"/>
                </a:solidFill>
                <a:latin typeface="Calibri" panose="020F0502020204030204" pitchFamily="34" charset="0"/>
                <a:ea typeface="Arial Unicode MS" panose="020B0604020202020204" pitchFamily="34" charset="-128"/>
                <a:cs typeface="Calibri" panose="020F0502020204030204" pitchFamily="34" charset="0"/>
              </a:rPr>
              <a:t>), the Director of Studies (</a:t>
            </a:r>
            <a:r>
              <a:rPr lang="en-US" altLang="en-US" sz="970" i="1" err="1">
                <a:solidFill>
                  <a:srgbClr val="000000"/>
                </a:solidFill>
                <a:latin typeface="Calibri" panose="020F0502020204030204" pitchFamily="34" charset="0"/>
                <a:ea typeface="Arial Unicode MS" panose="020B0604020202020204" pitchFamily="34" charset="-128"/>
                <a:cs typeface="Calibri" panose="020F0502020204030204" pitchFamily="34" charset="0"/>
              </a:rPr>
              <a:t>pete@elcbristol.co.uk</a:t>
            </a:r>
            <a:r>
              <a:rPr lang="en-US" altLang="en-US" sz="970" i="1">
                <a:solidFill>
                  <a:srgbClr val="000000"/>
                </a:solidFill>
                <a:latin typeface="Calibri" panose="020F0502020204030204" pitchFamily="34" charset="0"/>
                <a:ea typeface="Arial Unicode MS" panose="020B0604020202020204" pitchFamily="34" charset="-128"/>
                <a:cs typeface="Calibri" panose="020F0502020204030204" pitchFamily="34" charset="0"/>
              </a:rPr>
              <a:t>), </a:t>
            </a:r>
          </a:p>
          <a:p>
            <a:pPr lvl="0" algn="ctr" defTabSz="914400" eaLnBrk="0" fontAlgn="base" hangingPunct="0">
              <a:spcBef>
                <a:spcPct val="0"/>
              </a:spcBef>
              <a:spcAft>
                <a:spcPct val="0"/>
              </a:spcAft>
            </a:pPr>
            <a:r>
              <a:rPr lang="en-US" altLang="en-US" sz="970" i="1">
                <a:solidFill>
                  <a:srgbClr val="000000"/>
                </a:solidFill>
                <a:latin typeface="Calibri" panose="020F0502020204030204" pitchFamily="34" charset="0"/>
                <a:ea typeface="Arial Unicode MS" panose="020B0604020202020204" pitchFamily="34" charset="-128"/>
                <a:cs typeface="Calibri" panose="020F0502020204030204" pitchFamily="34" charset="0"/>
              </a:rPr>
              <a:t>the Director (</a:t>
            </a:r>
            <a:r>
              <a:rPr lang="da-DK" altLang="en-US" sz="970">
                <a:latin typeface="Calibri" panose="020F0502020204030204" pitchFamily="34" charset="0"/>
                <a:ea typeface="Arial Unicode MS" panose="020B0604020202020204" pitchFamily="34" charset="-128"/>
                <a:cs typeface="Calibri" panose="020F0502020204030204" pitchFamily="34" charset="0"/>
                <a:hlinkClick r:id="rId2"/>
              </a:rPr>
              <a:t>john@elcbristol.co.uk</a:t>
            </a:r>
            <a:r>
              <a:rPr lang="da-DK" altLang="en-US" sz="970">
                <a:latin typeface="Calibri" panose="020F0502020204030204" pitchFamily="34" charset="0"/>
                <a:ea typeface="Arial Unicode MS" panose="020B0604020202020204" pitchFamily="34" charset="-128"/>
                <a:cs typeface="Calibri" panose="020F0502020204030204" pitchFamily="34" charset="0"/>
              </a:rPr>
              <a:t>) or the Principal (</a:t>
            </a:r>
            <a:r>
              <a:rPr lang="da-DK" altLang="en-US" sz="970" err="1">
                <a:latin typeface="Calibri" panose="020F0502020204030204" pitchFamily="34" charset="0"/>
                <a:ea typeface="Arial Unicode MS" panose="020B0604020202020204" pitchFamily="34" charset="-128"/>
                <a:cs typeface="Calibri" panose="020F0502020204030204" pitchFamily="34" charset="0"/>
              </a:rPr>
              <a:t>andrew@elcbristol.co.uk</a:t>
            </a:r>
            <a:r>
              <a:rPr lang="da-DK" altLang="en-US" sz="970">
                <a:latin typeface="Calibri" panose="020F0502020204030204" pitchFamily="34" charset="0"/>
                <a:ea typeface="Arial Unicode MS" panose="020B0604020202020204" pitchFamily="34" charset="-128"/>
                <a:cs typeface="Calibri" panose="020F0502020204030204" pitchFamily="34" charset="0"/>
              </a:rPr>
              <a:t>)</a:t>
            </a:r>
            <a:endParaRPr lang="en-GB" altLang="en-US" sz="970"/>
          </a:p>
        </p:txBody>
      </p:sp>
      <p:sp>
        <p:nvSpPr>
          <p:cNvPr id="14" name="Rectangle 13">
            <a:extLst>
              <a:ext uri="{FF2B5EF4-FFF2-40B4-BE49-F238E27FC236}">
                <a16:creationId xmlns:a16="http://schemas.microsoft.com/office/drawing/2014/main" id="{9CD6AF49-3A4F-4D06-B9EE-6847C8CA8B4E}"/>
              </a:ext>
            </a:extLst>
          </p:cNvPr>
          <p:cNvSpPr/>
          <p:nvPr/>
        </p:nvSpPr>
        <p:spPr>
          <a:xfrm>
            <a:off x="476660" y="6739489"/>
            <a:ext cx="6031716" cy="754053"/>
          </a:xfrm>
          <a:prstGeom prst="rect">
            <a:avLst/>
          </a:prstGeom>
        </p:spPr>
        <p:txBody>
          <a:bodyPr wrap="square">
            <a:spAutoFit/>
          </a:bodyPr>
          <a:lstStyle/>
          <a:p>
            <a:pPr>
              <a:spcAft>
                <a:spcPts val="600"/>
              </a:spcAft>
            </a:pPr>
            <a:r>
              <a:rPr lang="en-GB" sz="1400" b="1">
                <a:latin typeface="Gill Sans MT" panose="020B0502020104020203" pitchFamily="34" charset="0"/>
                <a:ea typeface="Calibri" panose="020F0502020204030204" pitchFamily="34" charset="0"/>
                <a:cs typeface="Times New Roman" panose="02020603050405020304" pitchFamily="18" charset="0"/>
              </a:rPr>
              <a:t>PREVENT</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600"/>
              </a:spcAft>
            </a:pPr>
            <a:r>
              <a:rPr lang="en-GB" sz="1200">
                <a:latin typeface="Calibri" panose="020F0502020204030204" pitchFamily="34" charset="0"/>
                <a:ea typeface="Calibri" panose="020F0502020204030204" pitchFamily="34" charset="0"/>
                <a:cs typeface="Times New Roman" panose="02020603050405020304" pitchFamily="18" charset="0"/>
              </a:rPr>
              <a:t>ELC Bristol recognises its responsibilities under the Counter Terrorism &amp; Security Act 2015 to help prevent people of all ages from being radicalized or drawn into terrorism. We believe in:</a:t>
            </a:r>
          </a:p>
        </p:txBody>
      </p:sp>
      <p:sp>
        <p:nvSpPr>
          <p:cNvPr id="15" name="Rectangle 2">
            <a:extLst>
              <a:ext uri="{FF2B5EF4-FFF2-40B4-BE49-F238E27FC236}">
                <a16:creationId xmlns:a16="http://schemas.microsoft.com/office/drawing/2014/main" id="{7C4EB164-C2C6-450D-88A5-E3CDD49DDDDC}"/>
              </a:ext>
            </a:extLst>
          </p:cNvPr>
          <p:cNvSpPr>
            <a:spLocks noChangeArrowheads="1"/>
          </p:cNvSpPr>
          <p:nvPr/>
        </p:nvSpPr>
        <p:spPr bwMode="auto">
          <a:xfrm>
            <a:off x="750222" y="7652422"/>
            <a:ext cx="524245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spcAft>
                <a:spcPts val="600"/>
              </a:spcAft>
              <a:buFontTx/>
              <a:buChar char="•"/>
            </a:pP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 Tolerance</a:t>
            </a:r>
          </a:p>
          <a:p>
            <a:pPr lvl="0" defTabSz="914400">
              <a:spcAft>
                <a:spcPts val="600"/>
              </a:spcAft>
              <a:buFontTx/>
              <a:buChar char="•"/>
            </a:pP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 Mutual Respect</a:t>
            </a:r>
          </a:p>
          <a:p>
            <a:pPr lvl="0" defTabSz="914400">
              <a:spcAft>
                <a:spcPts val="600"/>
              </a:spcAft>
              <a:buFontTx/>
              <a:buChar char="•"/>
            </a:pP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 Democracy</a:t>
            </a:r>
          </a:p>
          <a:p>
            <a:pPr lvl="0" defTabSz="914400">
              <a:spcAft>
                <a:spcPts val="600"/>
              </a:spcAft>
              <a:buFontTx/>
              <a:buChar char="•"/>
            </a:pP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 Individual Freedom</a:t>
            </a:r>
          </a:p>
          <a:p>
            <a:pPr lvl="0" defTabSz="914400">
              <a:spcAft>
                <a:spcPts val="600"/>
              </a:spcAft>
              <a:buFontTx/>
              <a:buChar char="•"/>
            </a:pPr>
            <a:r>
              <a:rPr lang="en-GB" altLang="en-US" sz="1100">
                <a:solidFill>
                  <a:srgbClr val="000000"/>
                </a:solidFill>
                <a:latin typeface="Calibri" panose="020F0502020204030204" pitchFamily="34" charset="0"/>
                <a:ea typeface="Arial Unicode MS" panose="020B0604020202020204" pitchFamily="34" charset="-128"/>
                <a:cs typeface="Calibri" panose="020F0502020204030204" pitchFamily="34" charset="0"/>
              </a:rPr>
              <a:t> Respect for the law</a:t>
            </a:r>
          </a:p>
        </p:txBody>
      </p:sp>
      <p:sp>
        <p:nvSpPr>
          <p:cNvPr id="16" name="Rectangle 15">
            <a:extLst>
              <a:ext uri="{FF2B5EF4-FFF2-40B4-BE49-F238E27FC236}">
                <a16:creationId xmlns:a16="http://schemas.microsoft.com/office/drawing/2014/main" id="{3E937E1D-1600-4651-9C30-3F300377D3FB}"/>
              </a:ext>
            </a:extLst>
          </p:cNvPr>
          <p:cNvSpPr/>
          <p:nvPr/>
        </p:nvSpPr>
        <p:spPr>
          <a:xfrm>
            <a:off x="585987" y="7604077"/>
            <a:ext cx="5686021" cy="1343186"/>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20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35115E-8351-47AA-9BFD-2E9100061ADF}"/>
              </a:ext>
            </a:extLst>
          </p:cNvPr>
          <p:cNvSpPr>
            <a:spLocks noGrp="1"/>
          </p:cNvSpPr>
          <p:nvPr>
            <p:ph type="sldNum" sz="quarter" idx="12"/>
          </p:nvPr>
        </p:nvSpPr>
        <p:spPr/>
        <p:txBody>
          <a:bodyPr/>
          <a:lstStyle/>
          <a:p>
            <a:fld id="{F4B54143-4A7D-48E2-B99E-606F831BC0BC}" type="slidenum">
              <a:rPr lang="en-GB" smtClean="0"/>
              <a:t>18</a:t>
            </a:fld>
            <a:endParaRPr lang="en-GB"/>
          </a:p>
        </p:txBody>
      </p:sp>
      <p:sp>
        <p:nvSpPr>
          <p:cNvPr id="9" name="TextBox 8">
            <a:extLst>
              <a:ext uri="{FF2B5EF4-FFF2-40B4-BE49-F238E27FC236}">
                <a16:creationId xmlns:a16="http://schemas.microsoft.com/office/drawing/2014/main" id="{1ED4858F-4F2E-4BCE-BD12-06E9CF9031BA}"/>
              </a:ext>
            </a:extLst>
          </p:cNvPr>
          <p:cNvSpPr txBox="1"/>
          <p:nvPr/>
        </p:nvSpPr>
        <p:spPr>
          <a:xfrm>
            <a:off x="260798" y="169233"/>
            <a:ext cx="6336405" cy="292388"/>
          </a:xfrm>
          <a:prstGeom prst="rect">
            <a:avLst/>
          </a:prstGeom>
          <a:noFill/>
        </p:spPr>
        <p:txBody>
          <a:bodyPr wrap="square" rtlCol="0">
            <a:spAutoFit/>
          </a:bodyPr>
          <a:lstStyle/>
          <a:p>
            <a:pPr algn="ctr"/>
            <a:r>
              <a:rPr lang="en-GB" sz="1300" spc="300">
                <a:latin typeface="Gill Sans MT" panose="020B0502020104020203" pitchFamily="34" charset="0"/>
              </a:rPr>
              <a:t>HEALTH, SAFETY &amp; WELFARE</a:t>
            </a:r>
          </a:p>
        </p:txBody>
      </p:sp>
      <p:sp>
        <p:nvSpPr>
          <p:cNvPr id="10" name="TextBox 9">
            <a:extLst>
              <a:ext uri="{FF2B5EF4-FFF2-40B4-BE49-F238E27FC236}">
                <a16:creationId xmlns:a16="http://schemas.microsoft.com/office/drawing/2014/main" id="{358DABDC-85F5-4C71-8732-EC5C1BEF3C84}"/>
              </a:ext>
            </a:extLst>
          </p:cNvPr>
          <p:cNvSpPr txBox="1"/>
          <p:nvPr/>
        </p:nvSpPr>
        <p:spPr>
          <a:xfrm>
            <a:off x="260798" y="387677"/>
            <a:ext cx="6336405" cy="492443"/>
          </a:xfrm>
          <a:prstGeom prst="rect">
            <a:avLst/>
          </a:prstGeom>
          <a:noFill/>
        </p:spPr>
        <p:txBody>
          <a:bodyPr wrap="square" rtlCol="0">
            <a:spAutoFit/>
          </a:bodyPr>
          <a:lstStyle/>
          <a:p>
            <a:pPr algn="ctr"/>
            <a:r>
              <a:rPr lang="en-GB" sz="2600" b="1">
                <a:latin typeface="Gill Sans MT" panose="020B0502020104020203" pitchFamily="34" charset="0"/>
              </a:rPr>
              <a:t>SAFETY &amp; SECURITY</a:t>
            </a:r>
          </a:p>
        </p:txBody>
      </p:sp>
      <p:sp>
        <p:nvSpPr>
          <p:cNvPr id="12" name="Rectangle 11">
            <a:extLst>
              <a:ext uri="{FF2B5EF4-FFF2-40B4-BE49-F238E27FC236}">
                <a16:creationId xmlns:a16="http://schemas.microsoft.com/office/drawing/2014/main" id="{3D2B4C35-E196-4104-9F30-DC82C5967C85}"/>
              </a:ext>
            </a:extLst>
          </p:cNvPr>
          <p:cNvSpPr/>
          <p:nvPr/>
        </p:nvSpPr>
        <p:spPr>
          <a:xfrm>
            <a:off x="539828" y="1081775"/>
            <a:ext cx="5949108" cy="446276"/>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ROAD SAFETY</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In England we drive on the left-hand side of the road! When you cross the road, look right first!</a:t>
            </a:r>
          </a:p>
        </p:txBody>
      </p:sp>
      <p:sp>
        <p:nvSpPr>
          <p:cNvPr id="13" name="Rectangle 12">
            <a:extLst>
              <a:ext uri="{FF2B5EF4-FFF2-40B4-BE49-F238E27FC236}">
                <a16:creationId xmlns:a16="http://schemas.microsoft.com/office/drawing/2014/main" id="{3A8CBC32-E4AA-46E9-A3B5-6F628FCC7FF4}"/>
              </a:ext>
            </a:extLst>
          </p:cNvPr>
          <p:cNvSpPr/>
          <p:nvPr/>
        </p:nvSpPr>
        <p:spPr>
          <a:xfrm>
            <a:off x="539828" y="1602545"/>
            <a:ext cx="5949108" cy="784830"/>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POSSESSIONS</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The school is a public building. Don’t leave credit cards, passports, money or other valuables lying around in bags. Don’t carry large amounts of cash with you. Please note that you can pay school fees directly at any bank. You don’t need to withdraw large sums of cash and bring it in to school.</a:t>
            </a:r>
          </a:p>
        </p:txBody>
      </p:sp>
      <p:sp>
        <p:nvSpPr>
          <p:cNvPr id="14" name="Rectangle 13">
            <a:extLst>
              <a:ext uri="{FF2B5EF4-FFF2-40B4-BE49-F238E27FC236}">
                <a16:creationId xmlns:a16="http://schemas.microsoft.com/office/drawing/2014/main" id="{36B0E584-9700-4AF8-A4A0-969F7DA11522}"/>
              </a:ext>
            </a:extLst>
          </p:cNvPr>
          <p:cNvSpPr/>
          <p:nvPr/>
        </p:nvSpPr>
        <p:spPr>
          <a:xfrm>
            <a:off x="539828" y="2461869"/>
            <a:ext cx="5949108" cy="600164"/>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INSURANCE</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If you have any items of value with you (laptops, mobile phones etc), we recommend that you insure them.</a:t>
            </a:r>
          </a:p>
        </p:txBody>
      </p:sp>
      <p:sp>
        <p:nvSpPr>
          <p:cNvPr id="15" name="Rectangle 14">
            <a:extLst>
              <a:ext uri="{FF2B5EF4-FFF2-40B4-BE49-F238E27FC236}">
                <a16:creationId xmlns:a16="http://schemas.microsoft.com/office/drawing/2014/main" id="{99FC4C70-6500-4098-8B4C-3C8D6008D2B6}"/>
              </a:ext>
            </a:extLst>
          </p:cNvPr>
          <p:cNvSpPr/>
          <p:nvPr/>
        </p:nvSpPr>
        <p:spPr>
          <a:xfrm>
            <a:off x="539828" y="3151916"/>
            <a:ext cx="5949108" cy="1615827"/>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STUDENT CARD</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We strongly recommend that you get an ELC Bristol student card on arrival and carry it with you at all times. It is a useful form of identification (</a:t>
            </a:r>
            <a:r>
              <a:rPr lang="en-GB" sz="1100" b="1">
                <a:latin typeface="Calibri" panose="020F0502020204030204" pitchFamily="34" charset="0"/>
                <a:ea typeface="Calibri" panose="020F0502020204030204" pitchFamily="34" charset="0"/>
                <a:cs typeface="Times New Roman" panose="02020603050405020304" pitchFamily="18" charset="0"/>
              </a:rPr>
              <a:t>unless you want to go to a pub or club, then you should bring your ID</a:t>
            </a:r>
            <a:r>
              <a:rPr lang="en-GB" sz="1100">
                <a:latin typeface="Calibri" panose="020F0502020204030204" pitchFamily="34" charset="0"/>
                <a:ea typeface="Calibri" panose="020F0502020204030204" pitchFamily="34" charset="0"/>
                <a:cs typeface="Times New Roman" panose="02020603050405020304" pitchFamily="18" charset="0"/>
              </a:rPr>
              <a:t>). With the card, you can use the University Students’ Union and its facilities including the restaurants and the swimming pool, but most importantly, it has the </a:t>
            </a:r>
            <a:r>
              <a:rPr lang="en-GB" sz="1100" b="1">
                <a:latin typeface="Calibri" panose="020F0502020204030204" pitchFamily="34" charset="0"/>
                <a:ea typeface="Calibri" panose="020F0502020204030204" pitchFamily="34" charset="0"/>
                <a:cs typeface="Times New Roman" panose="02020603050405020304" pitchFamily="18" charset="0"/>
              </a:rPr>
              <a:t>emergency school telephone number on the back (+44 7969 782846). </a:t>
            </a:r>
            <a:r>
              <a:rPr lang="en-GB" sz="1100">
                <a:latin typeface="Calibri" panose="020F0502020204030204" pitchFamily="34" charset="0"/>
                <a:ea typeface="Calibri" panose="020F0502020204030204" pitchFamily="34" charset="0"/>
                <a:cs typeface="Times New Roman" panose="02020603050405020304" pitchFamily="18" charset="0"/>
              </a:rPr>
              <a:t>In case of emergency, please call the school number during school hours or the emergency number out of hours. Also on the back, there is the telephone number of the Social Programme Organiser (you should call this number if you cannot remember where to meet or when the school buses are leaving etc).</a:t>
            </a:r>
          </a:p>
        </p:txBody>
      </p:sp>
      <p:sp>
        <p:nvSpPr>
          <p:cNvPr id="17" name="Rectangle 16">
            <a:extLst>
              <a:ext uri="{FF2B5EF4-FFF2-40B4-BE49-F238E27FC236}">
                <a16:creationId xmlns:a16="http://schemas.microsoft.com/office/drawing/2014/main" id="{EB4DDD04-5C5B-49B6-81AC-E2F52D02E5D8}"/>
              </a:ext>
            </a:extLst>
          </p:cNvPr>
          <p:cNvSpPr/>
          <p:nvPr/>
        </p:nvSpPr>
        <p:spPr>
          <a:xfrm>
            <a:off x="539828" y="6193264"/>
            <a:ext cx="5949108" cy="615553"/>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DRINKING LAWS</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In England you must be 18 to drink any type of alcohol. Please do not disregard this law. Pubs and clubs will not let you in unless you are over 18.</a:t>
            </a:r>
          </a:p>
        </p:txBody>
      </p:sp>
      <p:sp>
        <p:nvSpPr>
          <p:cNvPr id="18" name="Rectangle 17">
            <a:extLst>
              <a:ext uri="{FF2B5EF4-FFF2-40B4-BE49-F238E27FC236}">
                <a16:creationId xmlns:a16="http://schemas.microsoft.com/office/drawing/2014/main" id="{369C6279-8EEA-4522-A2E7-32320C3206DD}"/>
              </a:ext>
            </a:extLst>
          </p:cNvPr>
          <p:cNvSpPr/>
          <p:nvPr/>
        </p:nvSpPr>
        <p:spPr>
          <a:xfrm>
            <a:off x="539828" y="6817387"/>
            <a:ext cx="5949108" cy="1123384"/>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GETTING HOME AT NIGHT</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Like in every city, especially where there are a lot of young people, it is better to be careful when going home at night. Try to avoid walking home alone, particularly long distances or in dark areas, parks etc. Avoid being in the City Centre late at night, especially after the pubs/clubs have closed. It is a good idea to find out which other students live near you, so you can walk home together or share a taxi depending on the distance.</a:t>
            </a:r>
          </a:p>
        </p:txBody>
      </p:sp>
      <p:sp>
        <p:nvSpPr>
          <p:cNvPr id="19" name="Rectangle 18">
            <a:extLst>
              <a:ext uri="{FF2B5EF4-FFF2-40B4-BE49-F238E27FC236}">
                <a16:creationId xmlns:a16="http://schemas.microsoft.com/office/drawing/2014/main" id="{5B55A948-A1DA-4093-9988-DF2BCDE5347B}"/>
              </a:ext>
            </a:extLst>
          </p:cNvPr>
          <p:cNvSpPr/>
          <p:nvPr/>
        </p:nvSpPr>
        <p:spPr>
          <a:xfrm>
            <a:off x="539828" y="7949341"/>
            <a:ext cx="5949108" cy="1107996"/>
          </a:xfrm>
          <a:prstGeom prst="rect">
            <a:avLst/>
          </a:prstGeom>
        </p:spPr>
        <p:txBody>
          <a:bodyPr wrap="square">
            <a:spAutoFit/>
          </a:bodyPr>
          <a:lstStyle/>
          <a:p>
            <a:r>
              <a:rPr lang="en-GB" sz="1100" b="1">
                <a:latin typeface="Gill Sans MT" panose="020B0502020104020203" pitchFamily="34" charset="0"/>
                <a:ea typeface="Calibri" panose="020F0502020204030204" pitchFamily="34" charset="0"/>
                <a:cs typeface="Times New Roman" panose="02020603050405020304" pitchFamily="18" charset="0"/>
              </a:rPr>
              <a:t>TAXIS</a:t>
            </a:r>
            <a:endParaRPr lang="en-GB" sz="1100">
              <a:latin typeface="Gill Sans MT" panose="020B0502020104020203" pitchFamily="34" charset="0"/>
              <a:ea typeface="Calibri" panose="020F0502020204030204" pitchFamily="34" charset="0"/>
              <a:cs typeface="Times New Roman" panose="02020603050405020304" pitchFamily="18" charset="0"/>
            </a:endParaRPr>
          </a:p>
          <a:p>
            <a:pPr algn="just"/>
            <a:r>
              <a:rPr lang="en-GB" sz="1100">
                <a:latin typeface="Calibri" panose="020F0502020204030204" pitchFamily="34" charset="0"/>
                <a:ea typeface="Calibri" panose="020F0502020204030204" pitchFamily="34" charset="0"/>
                <a:cs typeface="Times New Roman" panose="02020603050405020304" pitchFamily="18" charset="0"/>
              </a:rPr>
              <a:t>If you would like to take a taxi, it is best to telephone a taxi company in advance and ask them to pick you up. There is a taxi number on the back of the student card – </a:t>
            </a:r>
            <a:r>
              <a:rPr lang="en-GB" sz="1100" err="1">
                <a:latin typeface="Calibri" panose="020F0502020204030204" pitchFamily="34" charset="0"/>
                <a:ea typeface="Calibri" panose="020F0502020204030204" pitchFamily="34" charset="0"/>
                <a:cs typeface="Times New Roman" panose="02020603050405020304" pitchFamily="18" charset="0"/>
              </a:rPr>
              <a:t>Veezu</a:t>
            </a:r>
            <a:r>
              <a:rPr lang="en-GB" sz="1100">
                <a:latin typeface="Calibri" panose="020F0502020204030204" pitchFamily="34" charset="0"/>
                <a:ea typeface="Calibri" panose="020F0502020204030204" pitchFamily="34" charset="0"/>
                <a:cs typeface="Times New Roman" panose="02020603050405020304" pitchFamily="18" charset="0"/>
              </a:rPr>
              <a:t>: (</a:t>
            </a:r>
            <a:r>
              <a:rPr lang="en-US" sz="1100">
                <a:latin typeface="Calibri" panose="020F0502020204030204" pitchFamily="34" charset="0"/>
                <a:ea typeface="Calibri" panose="020F0502020204030204" pitchFamily="34" charset="0"/>
                <a:cs typeface="Times New Roman" panose="02020603050405020304" pitchFamily="18" charset="0"/>
              </a:rPr>
              <a:t>+44 (0)117</a:t>
            </a:r>
            <a:r>
              <a:rPr lang="en-GB" sz="1100">
                <a:latin typeface="Calibri" panose="020F0502020204030204" pitchFamily="34" charset="0"/>
                <a:ea typeface="Calibri" panose="020F0502020204030204" pitchFamily="34" charset="0"/>
                <a:cs typeface="Times New Roman" panose="02020603050405020304" pitchFamily="18" charset="0"/>
              </a:rPr>
              <a:t> 9252626). If you want to catch a taxi in the street, make sure it is a licensed taxi. These taxis have special yellow plates on the front and back which indicate that they are licensed by Bristol City Council. You should not take an unlicensed taxi.</a:t>
            </a:r>
          </a:p>
        </p:txBody>
      </p:sp>
      <p:sp>
        <p:nvSpPr>
          <p:cNvPr id="3" name="Rectangle 2">
            <a:extLst>
              <a:ext uri="{FF2B5EF4-FFF2-40B4-BE49-F238E27FC236}">
                <a16:creationId xmlns:a16="http://schemas.microsoft.com/office/drawing/2014/main" id="{A394E60E-A6A6-4AD2-8767-9BF5EE497B80}"/>
              </a:ext>
            </a:extLst>
          </p:cNvPr>
          <p:cNvSpPr/>
          <p:nvPr/>
        </p:nvSpPr>
        <p:spPr>
          <a:xfrm>
            <a:off x="1674259" y="9178249"/>
            <a:ext cx="3647190" cy="430887"/>
          </a:xfrm>
          <a:prstGeom prst="rect">
            <a:avLst/>
          </a:prstGeom>
        </p:spPr>
        <p:txBody>
          <a:bodyPr wrap="square">
            <a:spAutoFit/>
          </a:bodyPr>
          <a:lstStyle/>
          <a:p>
            <a:pPr algn="ctr">
              <a:spcAft>
                <a:spcPts val="0"/>
              </a:spcAft>
            </a:pPr>
            <a:r>
              <a:rPr lang="en-GB" sz="1050" b="1" i="1">
                <a:latin typeface="Calibri" panose="020F0502020204030204" pitchFamily="34" charset="0"/>
                <a:ea typeface="Times New Roman" panose="02020603050405020304" pitchFamily="18" charset="0"/>
                <a:cs typeface="Times New Roman" panose="02020603050405020304" pitchFamily="18" charset="0"/>
              </a:rPr>
              <a:t>Bristol is a lively, interesting city. We want you to have fun. Enjoy yourself but be sensible!</a:t>
            </a:r>
            <a:endParaRPr lang="en-GB" sz="1050" b="1">
              <a:latin typeface="Times New Roman" panose="02020603050405020304" pitchFamily="18" charset="0"/>
              <a:ea typeface="Times New Roman" panose="02020603050405020304" pitchFamily="18" charset="0"/>
            </a:endParaRPr>
          </a:p>
        </p:txBody>
      </p:sp>
      <p:sp>
        <p:nvSpPr>
          <p:cNvPr id="20" name="Rectangle 19">
            <a:extLst>
              <a:ext uri="{FF2B5EF4-FFF2-40B4-BE49-F238E27FC236}">
                <a16:creationId xmlns:a16="http://schemas.microsoft.com/office/drawing/2014/main" id="{ADE47BA2-EE5A-457F-B7A9-BCA598D28D81}"/>
              </a:ext>
            </a:extLst>
          </p:cNvPr>
          <p:cNvSpPr/>
          <p:nvPr/>
        </p:nvSpPr>
        <p:spPr>
          <a:xfrm>
            <a:off x="649994" y="4943623"/>
            <a:ext cx="5695721" cy="1039358"/>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13C0949-0EAE-4237-838D-1A3EB32B033A}"/>
              </a:ext>
            </a:extLst>
          </p:cNvPr>
          <p:cNvSpPr/>
          <p:nvPr/>
        </p:nvSpPr>
        <p:spPr>
          <a:xfrm>
            <a:off x="718848" y="4945201"/>
            <a:ext cx="5558012" cy="1023357"/>
          </a:xfrm>
          <a:prstGeom prst="rect">
            <a:avLst/>
          </a:prstGeom>
        </p:spPr>
        <p:txBody>
          <a:bodyPr wrap="square">
            <a:spAutoFit/>
          </a:bodyPr>
          <a:lstStyle/>
          <a:p>
            <a:pPr>
              <a:spcAft>
                <a:spcPts val="600"/>
              </a:spcAft>
            </a:pPr>
            <a:r>
              <a:rPr lang="en-GB" sz="1050" b="1">
                <a:latin typeface="Gill Sans MT" panose="020B0502020104020203" pitchFamily="34" charset="0"/>
                <a:ea typeface="Times New Roman" panose="02020603050405020304" pitchFamily="18" charset="0"/>
                <a:cs typeface="Times New Roman" panose="02020603050405020304" pitchFamily="18" charset="0"/>
              </a:rPr>
              <a:t>HOW TO GET YOUR STUDENT CARD:</a:t>
            </a:r>
            <a:endParaRPr lang="en-GB" sz="1050" b="1">
              <a:latin typeface="Gill Sans MT" panose="020B0502020104020203" pitchFamily="34"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cs typeface="Times New Roman" panose="02020603050405020304" pitchFamily="18" charset="0"/>
              </a:rPr>
              <a:t>Upload your picture: go to </a:t>
            </a:r>
            <a:r>
              <a:rPr lang="en-GB" sz="1000" b="1">
                <a:latin typeface="Calibri" panose="020F0502020204030204" pitchFamily="34" charset="0"/>
                <a:ea typeface="Times New Roman" panose="02020603050405020304" pitchFamily="18" charset="0"/>
                <a:cs typeface="Times New Roman" panose="02020603050405020304" pitchFamily="18" charset="0"/>
              </a:rPr>
              <a:t>elcbristol.co.uk/selfie </a:t>
            </a:r>
            <a:r>
              <a:rPr lang="en-GB" sz="1000">
                <a:latin typeface="Calibri" panose="020F0502020204030204" pitchFamily="34" charset="0"/>
                <a:ea typeface="Times New Roman" panose="02020603050405020304" pitchFamily="18" charset="0"/>
                <a:cs typeface="Times New Roman" panose="02020603050405020304" pitchFamily="18" charset="0"/>
              </a:rPr>
              <a:t>and upload any selfie of you. If you don’t know your reference number, type in your first name and surname.</a:t>
            </a: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cs typeface="Times New Roman" panose="02020603050405020304" pitchFamily="18" charset="0"/>
              </a:rPr>
              <a:t>If you prefer, you can come to the office and give us a copy of your picture. Make sure to write down your name on the back of the picture!</a:t>
            </a:r>
          </a:p>
        </p:txBody>
      </p:sp>
    </p:spTree>
    <p:extLst>
      <p:ext uri="{BB962C8B-B14F-4D97-AF65-F5344CB8AC3E}">
        <p14:creationId xmlns:p14="http://schemas.microsoft.com/office/powerpoint/2010/main" val="277932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27B2E2D-F68A-425E-8689-C2E1AB1BED6E}"/>
              </a:ext>
            </a:extLst>
          </p:cNvPr>
          <p:cNvSpPr/>
          <p:nvPr/>
        </p:nvSpPr>
        <p:spPr>
          <a:xfrm>
            <a:off x="649994" y="8149767"/>
            <a:ext cx="5695721" cy="1132473"/>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5295F0AA-4105-45DA-AC26-AC2894F59E40}"/>
              </a:ext>
            </a:extLst>
          </p:cNvPr>
          <p:cNvSpPr>
            <a:spLocks noGrp="1"/>
          </p:cNvSpPr>
          <p:nvPr>
            <p:ph type="sldNum" sz="quarter" idx="12"/>
          </p:nvPr>
        </p:nvSpPr>
        <p:spPr/>
        <p:txBody>
          <a:bodyPr/>
          <a:lstStyle/>
          <a:p>
            <a:fld id="{F4B54143-4A7D-48E2-B99E-606F831BC0BC}" type="slidenum">
              <a:rPr lang="en-GB" smtClean="0"/>
              <a:t>19</a:t>
            </a:fld>
            <a:endParaRPr lang="en-GB"/>
          </a:p>
        </p:txBody>
      </p:sp>
      <p:sp>
        <p:nvSpPr>
          <p:cNvPr id="9" name="TextBox 8">
            <a:extLst>
              <a:ext uri="{FF2B5EF4-FFF2-40B4-BE49-F238E27FC236}">
                <a16:creationId xmlns:a16="http://schemas.microsoft.com/office/drawing/2014/main" id="{8E711967-D07B-484E-AAE3-E70209564E88}"/>
              </a:ext>
            </a:extLst>
          </p:cNvPr>
          <p:cNvSpPr txBox="1"/>
          <p:nvPr/>
        </p:nvSpPr>
        <p:spPr>
          <a:xfrm>
            <a:off x="260798" y="157147"/>
            <a:ext cx="6336405" cy="292388"/>
          </a:xfrm>
          <a:prstGeom prst="rect">
            <a:avLst/>
          </a:prstGeom>
          <a:noFill/>
        </p:spPr>
        <p:txBody>
          <a:bodyPr wrap="square" rtlCol="0">
            <a:spAutoFit/>
          </a:bodyPr>
          <a:lstStyle/>
          <a:p>
            <a:pPr algn="ctr"/>
            <a:r>
              <a:rPr lang="en-GB" sz="1300" spc="300">
                <a:latin typeface="Gill Sans MT" panose="020B0502020104020203" pitchFamily="34" charset="0"/>
              </a:rPr>
              <a:t>HEALTH, SAFETY &amp; WELFARE</a:t>
            </a:r>
          </a:p>
        </p:txBody>
      </p:sp>
      <p:sp>
        <p:nvSpPr>
          <p:cNvPr id="10" name="TextBox 9">
            <a:extLst>
              <a:ext uri="{FF2B5EF4-FFF2-40B4-BE49-F238E27FC236}">
                <a16:creationId xmlns:a16="http://schemas.microsoft.com/office/drawing/2014/main" id="{B5514AD9-015B-4C2B-B490-1A564F6F7A6D}"/>
              </a:ext>
            </a:extLst>
          </p:cNvPr>
          <p:cNvSpPr txBox="1"/>
          <p:nvPr/>
        </p:nvSpPr>
        <p:spPr>
          <a:xfrm>
            <a:off x="260798" y="375591"/>
            <a:ext cx="6336405" cy="492443"/>
          </a:xfrm>
          <a:prstGeom prst="rect">
            <a:avLst/>
          </a:prstGeom>
          <a:noFill/>
        </p:spPr>
        <p:txBody>
          <a:bodyPr wrap="square" rtlCol="0">
            <a:spAutoFit/>
          </a:bodyPr>
          <a:lstStyle/>
          <a:p>
            <a:pPr algn="ctr"/>
            <a:r>
              <a:rPr lang="en-GB" sz="2600" b="1">
                <a:latin typeface="Gill Sans MT" panose="020B0502020104020203" pitchFamily="34" charset="0"/>
              </a:rPr>
              <a:t>EMERGENCY PROCEDURES</a:t>
            </a:r>
          </a:p>
        </p:txBody>
      </p:sp>
      <p:sp>
        <p:nvSpPr>
          <p:cNvPr id="2" name="Rectangle 1">
            <a:extLst>
              <a:ext uri="{FF2B5EF4-FFF2-40B4-BE49-F238E27FC236}">
                <a16:creationId xmlns:a16="http://schemas.microsoft.com/office/drawing/2014/main" id="{CB01447D-B19E-4F17-8969-BFCACFA88DEF}"/>
              </a:ext>
            </a:extLst>
          </p:cNvPr>
          <p:cNvSpPr/>
          <p:nvPr/>
        </p:nvSpPr>
        <p:spPr>
          <a:xfrm>
            <a:off x="649995" y="8208171"/>
            <a:ext cx="5626866" cy="1107996"/>
          </a:xfrm>
          <a:prstGeom prst="rect">
            <a:avLst/>
          </a:prstGeom>
        </p:spPr>
        <p:txBody>
          <a:bodyPr wrap="square">
            <a:spAutoFit/>
          </a:bodyPr>
          <a:lstStyle/>
          <a:p>
            <a:pPr>
              <a:spcAft>
                <a:spcPts val="600"/>
              </a:spcAft>
            </a:pPr>
            <a:r>
              <a:rPr lang="en-US" sz="1000">
                <a:latin typeface="Calibri" panose="020F0502020204030204" pitchFamily="34" charset="0"/>
                <a:ea typeface="Calibri" panose="020F0502020204030204" pitchFamily="34" charset="0"/>
                <a:cs typeface="Calibri" panose="020F0502020204030204" pitchFamily="34" charset="0"/>
              </a:rPr>
              <a:t>If you are alone, the advice from the Emergency Services is:</a:t>
            </a:r>
            <a:endParaRPr lang="en-GB" sz="1000">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2865755" algn="ctr"/>
                <a:tab pos="3886200" algn="l"/>
              </a:tabLst>
            </a:pPr>
            <a:r>
              <a:rPr lang="en-US" sz="1600" b="1">
                <a:latin typeface="Gill Sans MT" panose="020B0502020104020203" pitchFamily="34" charset="0"/>
                <a:ea typeface="Calibri" panose="020F0502020204030204" pitchFamily="34" charset="0"/>
                <a:cs typeface="Calibri" panose="020F0502020204030204" pitchFamily="34" charset="0"/>
              </a:rPr>
              <a:t>RUN / HIDE / TELL</a:t>
            </a:r>
            <a:endParaRPr lang="en-GB" sz="1600" b="1">
              <a:latin typeface="Gill Sans MT" panose="020B0502020104020203" pitchFamily="34" charset="0"/>
              <a:ea typeface="Calibri" panose="020F0502020204030204" pitchFamily="34" charset="0"/>
              <a:cs typeface="Times New Roman" panose="02020603050405020304" pitchFamily="18" charset="0"/>
            </a:endParaRPr>
          </a:p>
          <a:p>
            <a:pPr>
              <a:spcAft>
                <a:spcPts val="600"/>
              </a:spcAft>
              <a:tabLst>
                <a:tab pos="2865755" algn="ctr"/>
                <a:tab pos="3886200" algn="l"/>
              </a:tabLst>
            </a:pPr>
            <a:r>
              <a:rPr lang="en-US" sz="1000">
                <a:latin typeface="Calibri" panose="020F0502020204030204" pitchFamily="34" charset="0"/>
                <a:ea typeface="Calibri" panose="020F0502020204030204" pitchFamily="34" charset="0"/>
                <a:cs typeface="Calibri" panose="020F0502020204030204" pitchFamily="34" charset="0"/>
              </a:rPr>
              <a:t>Run away from the danger. Hide where you can (somewhere which can be locked is preferable). Phone </a:t>
            </a:r>
            <a:r>
              <a:rPr lang="en-US" sz="1000" b="1">
                <a:latin typeface="Calibri" panose="020F0502020204030204" pitchFamily="34" charset="0"/>
                <a:ea typeface="Calibri" panose="020F0502020204030204" pitchFamily="34" charset="0"/>
                <a:cs typeface="Calibri" panose="020F0502020204030204" pitchFamily="34" charset="0"/>
              </a:rPr>
              <a:t>999 or 112</a:t>
            </a:r>
            <a:r>
              <a:rPr lang="en-US" sz="1000">
                <a:latin typeface="Calibri" panose="020F0502020204030204" pitchFamily="34" charset="0"/>
                <a:ea typeface="Calibri" panose="020F0502020204030204" pitchFamily="34" charset="0"/>
                <a:cs typeface="Calibri" panose="020F0502020204030204" pitchFamily="34" charset="0"/>
              </a:rPr>
              <a:t> and tell the Emergency Services</a:t>
            </a:r>
            <a:r>
              <a:rPr lang="en-US" sz="1000" b="1">
                <a:latin typeface="Calibri" panose="020F0502020204030204" pitchFamily="34" charset="0"/>
                <a:ea typeface="Calibri" panose="020F0502020204030204" pitchFamily="34" charset="0"/>
                <a:cs typeface="Calibri" panose="020F0502020204030204" pitchFamily="34" charset="0"/>
              </a:rPr>
              <a:t>. </a:t>
            </a:r>
            <a:r>
              <a:rPr lang="en-US" sz="1000">
                <a:latin typeface="Calibri" panose="020F0502020204030204" pitchFamily="34" charset="0"/>
                <a:ea typeface="Calibri" panose="020F0502020204030204" pitchFamily="34" charset="0"/>
                <a:cs typeface="Calibri" panose="020F0502020204030204" pitchFamily="34" charset="0"/>
              </a:rPr>
              <a:t>Then</a:t>
            </a:r>
            <a:r>
              <a:rPr lang="en-US" sz="1000" b="1">
                <a:latin typeface="Calibri" panose="020F0502020204030204" pitchFamily="34" charset="0"/>
                <a:ea typeface="Calibri" panose="020F0502020204030204" pitchFamily="34" charset="0"/>
                <a:cs typeface="Calibri" panose="020F0502020204030204" pitchFamily="34" charset="0"/>
              </a:rPr>
              <a:t> </a:t>
            </a:r>
            <a:r>
              <a:rPr lang="en-US" sz="1000">
                <a:latin typeface="Calibri" panose="020F0502020204030204" pitchFamily="34" charset="0"/>
                <a:ea typeface="Calibri" panose="020F0502020204030204" pitchFamily="34" charset="0"/>
                <a:cs typeface="Calibri" panose="020F0502020204030204" pitchFamily="34" charset="0"/>
              </a:rPr>
              <a:t>tell the Social </a:t>
            </a:r>
            <a:r>
              <a:rPr lang="en-US" sz="1000" err="1">
                <a:latin typeface="Calibri" panose="020F0502020204030204" pitchFamily="34" charset="0"/>
                <a:ea typeface="Calibri" panose="020F0502020204030204" pitchFamily="34" charset="0"/>
                <a:cs typeface="Calibri" panose="020F0502020204030204" pitchFamily="34" charset="0"/>
              </a:rPr>
              <a:t>Programme</a:t>
            </a:r>
            <a:r>
              <a:rPr lang="en-US" sz="1000">
                <a:latin typeface="Calibri" panose="020F0502020204030204" pitchFamily="34" charset="0"/>
                <a:ea typeface="Calibri" panose="020F0502020204030204" pitchFamily="34" charset="0"/>
                <a:cs typeface="Calibri" panose="020F0502020204030204" pitchFamily="34" charset="0"/>
              </a:rPr>
              <a:t> Manager </a:t>
            </a:r>
            <a:r>
              <a:rPr lang="en-US" sz="1000" b="1">
                <a:latin typeface="Calibri" panose="020F0502020204030204" pitchFamily="34" charset="0"/>
                <a:ea typeface="Calibri" panose="020F0502020204030204" pitchFamily="34" charset="0"/>
                <a:cs typeface="Calibri" panose="020F0502020204030204" pitchFamily="34" charset="0"/>
              </a:rPr>
              <a:t>+44 </a:t>
            </a:r>
            <a:r>
              <a:rPr lang="en-GB" sz="1000" b="1">
                <a:latin typeface="Calibri" panose="020F0502020204030204" pitchFamily="34" charset="0"/>
                <a:ea typeface="Calibri" panose="020F0502020204030204" pitchFamily="34" charset="0"/>
                <a:cs typeface="Calibri" panose="020F0502020204030204" pitchFamily="34" charset="0"/>
              </a:rPr>
              <a:t>7379 286902 </a:t>
            </a:r>
            <a:r>
              <a:rPr lang="en-US" sz="1000">
                <a:latin typeface="Calibri" panose="020F0502020204030204" pitchFamily="34" charset="0"/>
                <a:ea typeface="Calibri" panose="020F0502020204030204" pitchFamily="34" charset="0"/>
                <a:cs typeface="Calibri" panose="020F0502020204030204" pitchFamily="34" charset="0"/>
              </a:rPr>
              <a:t>or call ELC’s emergency number </a:t>
            </a:r>
            <a:r>
              <a:rPr lang="en-US" sz="1000" b="1">
                <a:latin typeface="Calibri" panose="020F0502020204030204" pitchFamily="34" charset="0"/>
                <a:ea typeface="Calibri" panose="020F0502020204030204" pitchFamily="34" charset="0"/>
                <a:cs typeface="Calibri" panose="020F0502020204030204" pitchFamily="34" charset="0"/>
              </a:rPr>
              <a:t>+44 </a:t>
            </a:r>
            <a:r>
              <a:rPr lang="en-GB" sz="1000" b="1">
                <a:latin typeface="Calibri" panose="020F0502020204030204" pitchFamily="34" charset="0"/>
                <a:ea typeface="Calibri" panose="020F0502020204030204" pitchFamily="34" charset="0"/>
                <a:cs typeface="Calibri" panose="020F0502020204030204" pitchFamily="34" charset="0"/>
              </a:rPr>
              <a:t>44 7969 782846</a:t>
            </a:r>
            <a:r>
              <a:rPr lang="en-US" sz="1000">
                <a:latin typeface="Calibri" panose="020F0502020204030204" pitchFamily="34" charset="0"/>
                <a:ea typeface="Calibri" panose="020F0502020204030204" pitchFamily="34" charset="0"/>
                <a:cs typeface="Calibri" panose="020F0502020204030204" pitchFamily="34" charset="0"/>
              </a:rPr>
              <a:t>.</a:t>
            </a:r>
            <a:endParaRPr lang="en-GB" sz="100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1FC0D82-368C-42B6-A7FD-58F2032F23DE}"/>
              </a:ext>
            </a:extLst>
          </p:cNvPr>
          <p:cNvSpPr/>
          <p:nvPr/>
        </p:nvSpPr>
        <p:spPr>
          <a:xfrm>
            <a:off x="481996" y="1061660"/>
            <a:ext cx="6031716" cy="470257"/>
          </a:xfrm>
          <a:prstGeom prst="rect">
            <a:avLst/>
          </a:prstGeom>
        </p:spPr>
        <p:txBody>
          <a:bodyPr wrap="square">
            <a:spAutoFit/>
          </a:bodyPr>
          <a:lstStyle/>
          <a:p>
            <a:pPr algn="just">
              <a:lnSpc>
                <a:spcPct val="115000"/>
              </a:lnSpc>
              <a:spcAft>
                <a:spcPts val="1000"/>
              </a:spcAft>
            </a:pPr>
            <a:r>
              <a:rPr lang="en-US" sz="1100">
                <a:latin typeface="Calibri" panose="020F0502020204030204" pitchFamily="34" charset="0"/>
                <a:ea typeface="Calibri" panose="020F0502020204030204" pitchFamily="34" charset="0"/>
                <a:cs typeface="Calibri" panose="020F0502020204030204" pitchFamily="34" charset="0"/>
              </a:rPr>
              <a:t>At ELC Bristol, we take our Safeguarding responsibilities very seriously and although it is extremely unlikely that any emergency will happen while you are here, we always like to be prepared.</a:t>
            </a:r>
            <a:endParaRPr lang="en-GB" sz="11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F21626C6-7E81-4840-83C9-614CA89E605D}"/>
              </a:ext>
            </a:extLst>
          </p:cNvPr>
          <p:cNvSpPr/>
          <p:nvPr/>
        </p:nvSpPr>
        <p:spPr>
          <a:xfrm>
            <a:off x="649994" y="1673217"/>
            <a:ext cx="5695721" cy="871047"/>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A98C62D-46E1-4E97-AB2F-FD84BF0547C5}"/>
              </a:ext>
            </a:extLst>
          </p:cNvPr>
          <p:cNvSpPr/>
          <p:nvPr/>
        </p:nvSpPr>
        <p:spPr>
          <a:xfrm>
            <a:off x="718848" y="1674795"/>
            <a:ext cx="5558012" cy="869469"/>
          </a:xfrm>
          <a:prstGeom prst="rect">
            <a:avLst/>
          </a:prstGeom>
        </p:spPr>
        <p:txBody>
          <a:bodyPr wrap="square">
            <a:spAutoFit/>
          </a:bodyPr>
          <a:lstStyle/>
          <a:p>
            <a:pPr>
              <a:spcAft>
                <a:spcPts val="600"/>
              </a:spcAft>
            </a:pPr>
            <a:r>
              <a:rPr lang="en-GB" sz="1050" b="1">
                <a:latin typeface="Gill Sans MT" panose="020B0502020104020203" pitchFamily="34" charset="0"/>
                <a:ea typeface="Times New Roman" panose="02020603050405020304" pitchFamily="18" charset="0"/>
                <a:cs typeface="Times New Roman" panose="02020603050405020304" pitchFamily="18" charset="0"/>
              </a:rPr>
              <a:t>IN CASE OF EMERGENCY</a:t>
            </a:r>
            <a:endParaRPr lang="en-GB" sz="1050" b="1">
              <a:latin typeface="Gill Sans MT" panose="020B0502020104020203" pitchFamily="34"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cs typeface="Times New Roman" panose="02020603050405020304" pitchFamily="18" charset="0"/>
              </a:rPr>
              <a:t>If there is an emergency and you are not in school, call the school number during school hours or ELC’s emergency number out of hours. You can call this number 7 days a week: </a:t>
            </a:r>
            <a:r>
              <a:rPr lang="en-GB" sz="1000" b="1">
                <a:latin typeface="Calibri" panose="020F0502020204030204" pitchFamily="34" charset="0"/>
                <a:ea typeface="Times New Roman" panose="02020603050405020304" pitchFamily="18" charset="0"/>
                <a:cs typeface="Times New Roman" panose="02020603050405020304" pitchFamily="18" charset="0"/>
              </a:rPr>
              <a:t>+44 </a:t>
            </a:r>
            <a:r>
              <a:rPr lang="en-GB" sz="1000" b="1">
                <a:latin typeface="Calibri" panose="020F0502020204030204" pitchFamily="34" charset="0"/>
                <a:ea typeface="Calibri" panose="020F0502020204030204" pitchFamily="34" charset="0"/>
                <a:cs typeface="Calibri" panose="020F0502020204030204" pitchFamily="34" charset="0"/>
              </a:rPr>
              <a:t>7969 782846</a:t>
            </a:r>
            <a:r>
              <a:rPr lang="en-GB" sz="100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cs typeface="Times New Roman" panose="02020603050405020304" pitchFamily="18" charset="0"/>
              </a:rPr>
              <a:t>Police, Fire Brigade, Ambulance: call </a:t>
            </a:r>
            <a:r>
              <a:rPr lang="en-GB" sz="1000" b="1">
                <a:latin typeface="Calibri" panose="020F0502020204030204" pitchFamily="34" charset="0"/>
                <a:ea typeface="Times New Roman" panose="02020603050405020304" pitchFamily="18" charset="0"/>
                <a:cs typeface="Times New Roman" panose="02020603050405020304" pitchFamily="18" charset="0"/>
              </a:rPr>
              <a:t>999</a:t>
            </a:r>
            <a:r>
              <a:rPr lang="en-GB" sz="100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5A37C32D-C2BB-4E9C-89F6-65D78ED07213}"/>
              </a:ext>
            </a:extLst>
          </p:cNvPr>
          <p:cNvSpPr/>
          <p:nvPr/>
        </p:nvSpPr>
        <p:spPr>
          <a:xfrm>
            <a:off x="718847" y="3192954"/>
            <a:ext cx="5586587" cy="2262158"/>
          </a:xfrm>
          <a:prstGeom prst="rect">
            <a:avLst/>
          </a:prstGeom>
        </p:spPr>
        <p:txBody>
          <a:bodyPr wrap="square">
            <a:spAutoFit/>
          </a:bodyPr>
          <a:lstStyle/>
          <a:p>
            <a:pPr lvl="0" algn="just">
              <a:spcAft>
                <a:spcPts val="600"/>
              </a:spcAft>
            </a:pPr>
            <a:r>
              <a:rPr lang="en-US" sz="1000" b="1">
                <a:solidFill>
                  <a:prstClr val="black"/>
                </a:solidFill>
                <a:latin typeface="Gill Sans MT" panose="020B0502020104020203" pitchFamily="34" charset="0"/>
                <a:ea typeface="Calibri" panose="020F0502020204030204" pitchFamily="34" charset="0"/>
                <a:cs typeface="Calibri" panose="020F0502020204030204" pitchFamily="34" charset="0"/>
              </a:rPr>
              <a:t>FIRE ALARM</a:t>
            </a:r>
            <a:endParaRPr lang="en-GB" sz="1000">
              <a:solidFill>
                <a:prstClr val="black"/>
              </a:solidFill>
              <a:latin typeface="Gill Sans MT" panose="020B0502020104020203" pitchFamily="34" charset="0"/>
              <a:ea typeface="Calibri" panose="020F0502020204030204" pitchFamily="34" charset="0"/>
              <a:cs typeface="Times New Roman" panose="02020603050405020304" pitchFamily="18" charset="0"/>
            </a:endParaRPr>
          </a:p>
          <a:p>
            <a:pPr lvl="0" algn="just">
              <a:spcAft>
                <a:spcPts val="600"/>
              </a:spcAft>
            </a:pPr>
            <a:r>
              <a:rPr lang="en-US" sz="1000">
                <a:solidFill>
                  <a:prstClr val="black"/>
                </a:solidFill>
                <a:latin typeface="Calibri" panose="020F0502020204030204" pitchFamily="34" charset="0"/>
                <a:ea typeface="Calibri" panose="020F0502020204030204" pitchFamily="34" charset="0"/>
                <a:cs typeface="Calibri" panose="020F0502020204030204" pitchFamily="34" charset="0"/>
              </a:rPr>
              <a:t>When this rings, you must exit the building as quickly as possible.  5 of our staff are Fire Marshals and we </a:t>
            </a:r>
            <a:r>
              <a:rPr lang="en-US" sz="1000" err="1">
                <a:solidFill>
                  <a:prstClr val="black"/>
                </a:solidFill>
                <a:latin typeface="Calibri" panose="020F0502020204030204" pitchFamily="34" charset="0"/>
                <a:ea typeface="Calibri" panose="020F0502020204030204" pitchFamily="34" charset="0"/>
                <a:cs typeface="Calibri" panose="020F0502020204030204" pitchFamily="34" charset="0"/>
              </a:rPr>
              <a:t>practise</a:t>
            </a:r>
            <a:r>
              <a:rPr lang="en-US" sz="1000">
                <a:solidFill>
                  <a:prstClr val="black"/>
                </a:solidFill>
                <a:latin typeface="Calibri" panose="020F0502020204030204" pitchFamily="34" charset="0"/>
                <a:ea typeface="Calibri" panose="020F0502020204030204" pitchFamily="34" charset="0"/>
                <a:cs typeface="Calibri" panose="020F0502020204030204" pitchFamily="34" charset="0"/>
              </a:rPr>
              <a:t> fire drills regularly.  When you leave the building, you should meet at the Assembly points – the grass verge, in front of the building, on the Avenue side.  You must leave in an ‘orderly’ fashion and you must never go back to get your possessions.</a:t>
            </a:r>
          </a:p>
          <a:p>
            <a:pPr lvl="0" algn="just">
              <a:spcAft>
                <a:spcPts val="600"/>
              </a:spcAft>
            </a:pPr>
            <a:endParaRPr lang="en-GB" sz="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1000" b="1">
                <a:solidFill>
                  <a:prstClr val="black"/>
                </a:solidFill>
                <a:latin typeface="Gill Sans MT" panose="020B0502020104020203" pitchFamily="34" charset="0"/>
                <a:cs typeface="Calibri" panose="020F0502020204030204" pitchFamily="34" charset="0"/>
              </a:rPr>
              <a:t>LOCKDOWN</a:t>
            </a:r>
            <a:endParaRPr lang="en-GB" sz="1000" b="1">
              <a:solidFill>
                <a:prstClr val="black"/>
              </a:solidFill>
              <a:latin typeface="Gill Sans MT" panose="020B0502020104020203" pitchFamily="34" charset="0"/>
              <a:cs typeface="Calibri" panose="020F0502020204030204" pitchFamily="34" charset="0"/>
            </a:endParaRPr>
          </a:p>
          <a:p>
            <a:pPr lvl="0" algn="just">
              <a:spcAft>
                <a:spcPts val="600"/>
              </a:spcAft>
            </a:pPr>
            <a:r>
              <a:rPr lang="en-US" sz="1000">
                <a:solidFill>
                  <a:prstClr val="black"/>
                </a:solidFill>
                <a:latin typeface="Calibri" panose="020F0502020204030204" pitchFamily="34" charset="0"/>
                <a:ea typeface="Calibri" panose="020F0502020204030204" pitchFamily="34" charset="0"/>
                <a:cs typeface="Calibri" panose="020F0502020204030204" pitchFamily="34" charset="0"/>
              </a:rPr>
              <a:t>This happens if there is a problem in the area of the school. For example, there might be a demonstration, intruders, severe weather, or an explosion in a chemical factory. With a lockdown, the ELC Emergency Team will lock the main school doors.  You should remain in your classroom or go back to your classroom if it is during the break time and the teacher will check the class register.  You should make sure all the windows are closed and the blinds are shut. Remain in your classroom until a member of ELC’s Emergency Team tells you it is safe to come out. </a:t>
            </a:r>
          </a:p>
        </p:txBody>
      </p:sp>
      <p:sp>
        <p:nvSpPr>
          <p:cNvPr id="15" name="Rectangle 14">
            <a:extLst>
              <a:ext uri="{FF2B5EF4-FFF2-40B4-BE49-F238E27FC236}">
                <a16:creationId xmlns:a16="http://schemas.microsoft.com/office/drawing/2014/main" id="{EDAFC15C-5AC0-448B-A904-FD3E1330E90C}"/>
              </a:ext>
            </a:extLst>
          </p:cNvPr>
          <p:cNvSpPr/>
          <p:nvPr/>
        </p:nvSpPr>
        <p:spPr>
          <a:xfrm>
            <a:off x="609714" y="3031244"/>
            <a:ext cx="5695721" cy="2765022"/>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B25837B-E05C-4E58-A1FD-5DE01943379F}"/>
              </a:ext>
            </a:extLst>
          </p:cNvPr>
          <p:cNvSpPr/>
          <p:nvPr/>
        </p:nvSpPr>
        <p:spPr>
          <a:xfrm>
            <a:off x="481996" y="6206483"/>
            <a:ext cx="6031716" cy="1600438"/>
          </a:xfrm>
          <a:prstGeom prst="rect">
            <a:avLst/>
          </a:prstGeom>
        </p:spPr>
        <p:txBody>
          <a:bodyPr wrap="square">
            <a:spAutoFit/>
          </a:bodyPr>
          <a:lstStyle/>
          <a:p>
            <a:pPr algn="just">
              <a:spcAft>
                <a:spcPts val="600"/>
              </a:spcAft>
            </a:pPr>
            <a:r>
              <a:rPr lang="en-GB" sz="1100" b="1">
                <a:latin typeface="Gill Sans MT" panose="020B0502020104020203" pitchFamily="34" charset="0"/>
                <a:ea typeface="Calibri" panose="020F0502020204030204" pitchFamily="34" charset="0"/>
                <a:cs typeface="Calibri" panose="020F0502020204030204" pitchFamily="34" charset="0"/>
              </a:rPr>
              <a:t>EXCURSIONS/ ACTIVITIES</a:t>
            </a:r>
          </a:p>
          <a:p>
            <a:pPr algn="just">
              <a:spcAft>
                <a:spcPts val="600"/>
              </a:spcAft>
            </a:pPr>
            <a:r>
              <a:rPr lang="en-GB" sz="1100">
                <a:latin typeface="Calibri" panose="020F0502020204030204" pitchFamily="34" charset="0"/>
                <a:ea typeface="Calibri" panose="020F0502020204030204" pitchFamily="34" charset="0"/>
                <a:cs typeface="Calibri" panose="020F0502020204030204" pitchFamily="34" charset="0"/>
              </a:rPr>
              <a:t>If there is an emergency when you are on an excursion or activity and you are not with the Social Programme Manager or Activity Leader immediately, call: </a:t>
            </a:r>
            <a:r>
              <a:rPr lang="en-GB" sz="1100" b="1">
                <a:latin typeface="Calibri" panose="020F0502020204030204" pitchFamily="34" charset="0"/>
                <a:ea typeface="Calibri" panose="020F0502020204030204" pitchFamily="34" charset="0"/>
                <a:cs typeface="Calibri" panose="020F0502020204030204" pitchFamily="34" charset="0"/>
              </a:rPr>
              <a:t>+44 7379 286902</a:t>
            </a:r>
            <a:r>
              <a:rPr lang="en-GB" sz="1100">
                <a:latin typeface="Calibri" panose="020F0502020204030204" pitchFamily="34" charset="0"/>
                <a:ea typeface="Calibri" panose="020F0502020204030204" pitchFamily="34" charset="0"/>
                <a:cs typeface="Calibri" panose="020F0502020204030204" pitchFamily="34" charset="0"/>
              </a:rPr>
              <a:t>. If there is no answer, call the school emergency number: </a:t>
            </a:r>
            <a:r>
              <a:rPr lang="en-GB" sz="1100" b="1">
                <a:latin typeface="Calibri" panose="020F0502020204030204" pitchFamily="34" charset="0"/>
                <a:ea typeface="Calibri" panose="020F0502020204030204" pitchFamily="34" charset="0"/>
                <a:cs typeface="Calibri" panose="020F0502020204030204" pitchFamily="34" charset="0"/>
              </a:rPr>
              <a:t>+44 7969 782846</a:t>
            </a:r>
            <a:r>
              <a:rPr lang="en-GB" sz="1100">
                <a:latin typeface="Calibri" panose="020F0502020204030204" pitchFamily="34" charset="0"/>
                <a:ea typeface="Calibri" panose="020F0502020204030204" pitchFamily="34" charset="0"/>
                <a:cs typeface="Calibri" panose="020F0502020204030204" pitchFamily="34" charset="0"/>
              </a:rPr>
              <a:t>.</a:t>
            </a:r>
          </a:p>
          <a:p>
            <a:pPr algn="just">
              <a:spcAft>
                <a:spcPts val="600"/>
              </a:spcAft>
            </a:pPr>
            <a:r>
              <a:rPr lang="en-GB" sz="1100">
                <a:latin typeface="Calibri" panose="020F0502020204030204" pitchFamily="34" charset="0"/>
                <a:ea typeface="Calibri" panose="020F0502020204030204" pitchFamily="34" charset="0"/>
                <a:cs typeface="Calibri" panose="020F0502020204030204" pitchFamily="34" charset="0"/>
              </a:rPr>
              <a:t>Listen and follow instructions. The Activity Leader will tell you or text you if you are not with him/her and give you instructions, possibly to go to the original meeting point immediately or to go to the alternative meeting point (which you will have been informed about) or to go to a safe refuge (e.g. a named hotel).</a:t>
            </a:r>
          </a:p>
        </p:txBody>
      </p:sp>
    </p:spTree>
    <p:extLst>
      <p:ext uri="{BB962C8B-B14F-4D97-AF65-F5344CB8AC3E}">
        <p14:creationId xmlns:p14="http://schemas.microsoft.com/office/powerpoint/2010/main" val="245385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87686-98B3-4034-A750-73720CE2FA2B}"/>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GENERAL INFORMATION</a:t>
            </a:r>
          </a:p>
        </p:txBody>
      </p:sp>
      <p:sp>
        <p:nvSpPr>
          <p:cNvPr id="3" name="TextBox 2">
            <a:extLst>
              <a:ext uri="{FF2B5EF4-FFF2-40B4-BE49-F238E27FC236}">
                <a16:creationId xmlns:a16="http://schemas.microsoft.com/office/drawing/2014/main" id="{B475F9B0-9BC7-41DF-A297-A06E17C143CF}"/>
              </a:ext>
            </a:extLst>
          </p:cNvPr>
          <p:cNvSpPr txBox="1"/>
          <p:nvPr/>
        </p:nvSpPr>
        <p:spPr>
          <a:xfrm>
            <a:off x="260798" y="378701"/>
            <a:ext cx="6336405" cy="492443"/>
          </a:xfrm>
          <a:prstGeom prst="rect">
            <a:avLst/>
          </a:prstGeom>
          <a:noFill/>
        </p:spPr>
        <p:txBody>
          <a:bodyPr wrap="square" rtlCol="0">
            <a:spAutoFit/>
          </a:bodyPr>
          <a:lstStyle/>
          <a:p>
            <a:pPr algn="ctr"/>
            <a:r>
              <a:rPr lang="en-GB" sz="2600" b="1">
                <a:latin typeface="Gill Sans MT" panose="020B0502020104020203" pitchFamily="34" charset="0"/>
              </a:rPr>
              <a:t>A SAMPLE  TIMETABLE</a:t>
            </a:r>
          </a:p>
        </p:txBody>
      </p:sp>
      <p:sp>
        <p:nvSpPr>
          <p:cNvPr id="7" name="Rectangle 6">
            <a:extLst>
              <a:ext uri="{FF2B5EF4-FFF2-40B4-BE49-F238E27FC236}">
                <a16:creationId xmlns:a16="http://schemas.microsoft.com/office/drawing/2014/main" id="{233EAB0F-CAC3-4FF7-B19E-FCA715EED735}"/>
              </a:ext>
            </a:extLst>
          </p:cNvPr>
          <p:cNvSpPr/>
          <p:nvPr/>
        </p:nvSpPr>
        <p:spPr>
          <a:xfrm>
            <a:off x="494665" y="1521239"/>
            <a:ext cx="5868670" cy="1324502"/>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1490605-C94D-422D-A92E-5E1E156DFEAA}"/>
              </a:ext>
            </a:extLst>
          </p:cNvPr>
          <p:cNvSpPr/>
          <p:nvPr/>
        </p:nvSpPr>
        <p:spPr>
          <a:xfrm>
            <a:off x="494665" y="3438505"/>
            <a:ext cx="5868670" cy="631536"/>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7BD8EF5-A6E6-4635-95EF-F7F5EBE19BCE}"/>
              </a:ext>
            </a:extLst>
          </p:cNvPr>
          <p:cNvSpPr/>
          <p:nvPr/>
        </p:nvSpPr>
        <p:spPr>
          <a:xfrm>
            <a:off x="494665" y="4687431"/>
            <a:ext cx="5868670" cy="2980207"/>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66F2EE7-4E0A-49F3-86E7-90D14A89C823}"/>
              </a:ext>
            </a:extLst>
          </p:cNvPr>
          <p:cNvSpPr/>
          <p:nvPr/>
        </p:nvSpPr>
        <p:spPr>
          <a:xfrm>
            <a:off x="494665" y="8286216"/>
            <a:ext cx="5868670" cy="1248726"/>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226FEF8-50B5-4CB0-B54D-5246749FD6D1}"/>
              </a:ext>
            </a:extLst>
          </p:cNvPr>
          <p:cNvSpPr txBox="1"/>
          <p:nvPr/>
        </p:nvSpPr>
        <p:spPr>
          <a:xfrm>
            <a:off x="560981" y="1611580"/>
            <a:ext cx="5391253" cy="276999"/>
          </a:xfrm>
          <a:prstGeom prst="rect">
            <a:avLst/>
          </a:prstGeom>
          <a:noFill/>
        </p:spPr>
        <p:txBody>
          <a:bodyPr wrap="square" rtlCol="0">
            <a:spAutoFit/>
          </a:bodyPr>
          <a:lstStyle/>
          <a:p>
            <a:r>
              <a:rPr lang="en-GB" sz="1200" b="1"/>
              <a:t>09.15 – 10.45: Grammar</a:t>
            </a:r>
            <a:r>
              <a:rPr lang="en-GB" sz="1200"/>
              <a:t>/ Vocabulary/ </a:t>
            </a:r>
            <a:r>
              <a:rPr lang="en-GB" sz="1200" b="1"/>
              <a:t>Pronunciation</a:t>
            </a:r>
            <a:r>
              <a:rPr lang="en-GB" sz="1200"/>
              <a:t>/ Writing/ </a:t>
            </a:r>
            <a:r>
              <a:rPr lang="en-GB" sz="1200" b="1"/>
              <a:t>Listening </a:t>
            </a:r>
            <a:r>
              <a:rPr lang="en-GB" sz="1200"/>
              <a:t>Practice</a:t>
            </a:r>
          </a:p>
        </p:txBody>
      </p:sp>
      <p:sp>
        <p:nvSpPr>
          <p:cNvPr id="12" name="TextBox 11">
            <a:extLst>
              <a:ext uri="{FF2B5EF4-FFF2-40B4-BE49-F238E27FC236}">
                <a16:creationId xmlns:a16="http://schemas.microsoft.com/office/drawing/2014/main" id="{4AAD009E-11E1-41CE-8B43-84E9A2860A4A}"/>
              </a:ext>
            </a:extLst>
          </p:cNvPr>
          <p:cNvSpPr txBox="1"/>
          <p:nvPr/>
        </p:nvSpPr>
        <p:spPr>
          <a:xfrm>
            <a:off x="560981" y="2158970"/>
            <a:ext cx="4555171" cy="276999"/>
          </a:xfrm>
          <a:prstGeom prst="rect">
            <a:avLst/>
          </a:prstGeom>
          <a:noFill/>
        </p:spPr>
        <p:txBody>
          <a:bodyPr wrap="square" rtlCol="0">
            <a:spAutoFit/>
          </a:bodyPr>
          <a:lstStyle/>
          <a:p>
            <a:r>
              <a:rPr lang="en-GB" sz="1200" b="1"/>
              <a:t>11.15 – 12.45: Reading</a:t>
            </a:r>
            <a:r>
              <a:rPr lang="en-GB" sz="1200"/>
              <a:t>/ </a:t>
            </a:r>
            <a:r>
              <a:rPr lang="en-GB" sz="1200" b="1"/>
              <a:t>Vocabulary</a:t>
            </a:r>
            <a:r>
              <a:rPr lang="en-GB" sz="1200"/>
              <a:t> Building/ Writing</a:t>
            </a:r>
          </a:p>
        </p:txBody>
      </p:sp>
      <p:sp>
        <p:nvSpPr>
          <p:cNvPr id="13" name="TextBox 12">
            <a:extLst>
              <a:ext uri="{FF2B5EF4-FFF2-40B4-BE49-F238E27FC236}">
                <a16:creationId xmlns:a16="http://schemas.microsoft.com/office/drawing/2014/main" id="{5FB901E6-6764-4CF0-92C2-1D9D0B9F823D}"/>
              </a:ext>
            </a:extLst>
          </p:cNvPr>
          <p:cNvSpPr txBox="1"/>
          <p:nvPr/>
        </p:nvSpPr>
        <p:spPr>
          <a:xfrm>
            <a:off x="560981" y="2521694"/>
            <a:ext cx="2429052" cy="261610"/>
          </a:xfrm>
          <a:prstGeom prst="rect">
            <a:avLst/>
          </a:prstGeom>
          <a:noFill/>
        </p:spPr>
        <p:txBody>
          <a:bodyPr wrap="square" rtlCol="0">
            <a:spAutoFit/>
          </a:bodyPr>
          <a:lstStyle/>
          <a:p>
            <a:r>
              <a:rPr lang="en-GB" sz="1100" i="1">
                <a:solidFill>
                  <a:schemeClr val="bg2">
                    <a:lumMod val="25000"/>
                  </a:schemeClr>
                </a:solidFill>
              </a:rPr>
              <a:t>*Speaking is integrated into all lessons</a:t>
            </a:r>
          </a:p>
        </p:txBody>
      </p:sp>
      <p:sp>
        <p:nvSpPr>
          <p:cNvPr id="14" name="TextBox 13">
            <a:extLst>
              <a:ext uri="{FF2B5EF4-FFF2-40B4-BE49-F238E27FC236}">
                <a16:creationId xmlns:a16="http://schemas.microsoft.com/office/drawing/2014/main" id="{40F2EC35-7923-4A13-94D1-BB1E513EDF68}"/>
              </a:ext>
            </a:extLst>
          </p:cNvPr>
          <p:cNvSpPr txBox="1"/>
          <p:nvPr/>
        </p:nvSpPr>
        <p:spPr>
          <a:xfrm>
            <a:off x="447448" y="1202043"/>
            <a:ext cx="4555171" cy="276999"/>
          </a:xfrm>
          <a:prstGeom prst="rect">
            <a:avLst/>
          </a:prstGeom>
          <a:noFill/>
        </p:spPr>
        <p:txBody>
          <a:bodyPr wrap="square" rtlCol="0">
            <a:spAutoFit/>
          </a:bodyPr>
          <a:lstStyle/>
          <a:p>
            <a:r>
              <a:rPr lang="en-GB" sz="1200" b="1">
                <a:latin typeface="Gill Sans MT" panose="020B0502020104020203" pitchFamily="34" charset="0"/>
              </a:rPr>
              <a:t>MORNINGS</a:t>
            </a:r>
            <a:endParaRPr lang="en-GB" sz="1200">
              <a:latin typeface="Gill Sans MT" panose="020B0502020104020203" pitchFamily="34" charset="0"/>
            </a:endParaRPr>
          </a:p>
        </p:txBody>
      </p:sp>
      <p:sp>
        <p:nvSpPr>
          <p:cNvPr id="15" name="TextBox 14">
            <a:extLst>
              <a:ext uri="{FF2B5EF4-FFF2-40B4-BE49-F238E27FC236}">
                <a16:creationId xmlns:a16="http://schemas.microsoft.com/office/drawing/2014/main" id="{BEAA58A0-06FD-4E6F-A298-933E01A793F6}"/>
              </a:ext>
            </a:extLst>
          </p:cNvPr>
          <p:cNvSpPr txBox="1"/>
          <p:nvPr/>
        </p:nvSpPr>
        <p:spPr>
          <a:xfrm>
            <a:off x="447448" y="3113114"/>
            <a:ext cx="4555171" cy="276999"/>
          </a:xfrm>
          <a:prstGeom prst="rect">
            <a:avLst/>
          </a:prstGeom>
          <a:noFill/>
        </p:spPr>
        <p:txBody>
          <a:bodyPr wrap="square" rtlCol="0">
            <a:spAutoFit/>
          </a:bodyPr>
          <a:lstStyle/>
          <a:p>
            <a:r>
              <a:rPr lang="en-GB" sz="1200" b="1">
                <a:latin typeface="Gill Sans MT" panose="020B0502020104020203" pitchFamily="34" charset="0"/>
              </a:rPr>
              <a:t>MONDAY &amp; WEDNESDAY AFTERNOONS</a:t>
            </a:r>
          </a:p>
        </p:txBody>
      </p:sp>
      <p:sp>
        <p:nvSpPr>
          <p:cNvPr id="16" name="TextBox 15">
            <a:extLst>
              <a:ext uri="{FF2B5EF4-FFF2-40B4-BE49-F238E27FC236}">
                <a16:creationId xmlns:a16="http://schemas.microsoft.com/office/drawing/2014/main" id="{2892281F-1D97-445B-99C1-7377EB71AF7F}"/>
              </a:ext>
            </a:extLst>
          </p:cNvPr>
          <p:cNvSpPr txBox="1"/>
          <p:nvPr/>
        </p:nvSpPr>
        <p:spPr>
          <a:xfrm>
            <a:off x="560981" y="3516532"/>
            <a:ext cx="5726016" cy="461665"/>
          </a:xfrm>
          <a:prstGeom prst="rect">
            <a:avLst/>
          </a:prstGeom>
          <a:noFill/>
        </p:spPr>
        <p:txBody>
          <a:bodyPr wrap="square" rtlCol="0">
            <a:spAutoFit/>
          </a:bodyPr>
          <a:lstStyle/>
          <a:p>
            <a:r>
              <a:rPr lang="en-GB" sz="1200" b="1"/>
              <a:t>14.00 – 15.30: Writing Skills</a:t>
            </a:r>
            <a:r>
              <a:rPr lang="en-GB" sz="1200"/>
              <a:t>/ Language Consolidation/ Vocabulary</a:t>
            </a:r>
          </a:p>
          <a:p>
            <a:r>
              <a:rPr lang="en-GB" sz="1200"/>
              <a:t>Exam Preparation</a:t>
            </a:r>
          </a:p>
        </p:txBody>
      </p:sp>
      <p:sp>
        <p:nvSpPr>
          <p:cNvPr id="17" name="TextBox 16">
            <a:extLst>
              <a:ext uri="{FF2B5EF4-FFF2-40B4-BE49-F238E27FC236}">
                <a16:creationId xmlns:a16="http://schemas.microsoft.com/office/drawing/2014/main" id="{9B05E2DA-F3A4-49A6-8E41-BCBD1ED540ED}"/>
              </a:ext>
            </a:extLst>
          </p:cNvPr>
          <p:cNvSpPr txBox="1"/>
          <p:nvPr/>
        </p:nvSpPr>
        <p:spPr>
          <a:xfrm>
            <a:off x="447448" y="4348906"/>
            <a:ext cx="4555171" cy="276999"/>
          </a:xfrm>
          <a:prstGeom prst="rect">
            <a:avLst/>
          </a:prstGeom>
          <a:noFill/>
        </p:spPr>
        <p:txBody>
          <a:bodyPr wrap="square" rtlCol="0">
            <a:spAutoFit/>
          </a:bodyPr>
          <a:lstStyle/>
          <a:p>
            <a:r>
              <a:rPr lang="en-GB" sz="1200" b="1">
                <a:latin typeface="Gill Sans MT" panose="020B0502020104020203" pitchFamily="34" charset="0"/>
              </a:rPr>
              <a:t>TUESDAY &amp; THURSDAY AFTERNOONS</a:t>
            </a:r>
          </a:p>
        </p:txBody>
      </p:sp>
      <p:sp>
        <p:nvSpPr>
          <p:cNvPr id="18" name="TextBox 17">
            <a:extLst>
              <a:ext uri="{FF2B5EF4-FFF2-40B4-BE49-F238E27FC236}">
                <a16:creationId xmlns:a16="http://schemas.microsoft.com/office/drawing/2014/main" id="{235582BC-E504-4492-9F3D-AF6D94E771E5}"/>
              </a:ext>
            </a:extLst>
          </p:cNvPr>
          <p:cNvSpPr txBox="1"/>
          <p:nvPr/>
        </p:nvSpPr>
        <p:spPr>
          <a:xfrm>
            <a:off x="560981" y="4750443"/>
            <a:ext cx="4555171" cy="461665"/>
          </a:xfrm>
          <a:prstGeom prst="rect">
            <a:avLst/>
          </a:prstGeom>
          <a:noFill/>
        </p:spPr>
        <p:txBody>
          <a:bodyPr wrap="square" rtlCol="0">
            <a:spAutoFit/>
          </a:bodyPr>
          <a:lstStyle/>
          <a:p>
            <a:endParaRPr lang="en-GB" sz="1200" b="1">
              <a:solidFill>
                <a:schemeClr val="tx1">
                  <a:lumMod val="65000"/>
                  <a:lumOff val="35000"/>
                </a:schemeClr>
              </a:solidFill>
            </a:endParaRPr>
          </a:p>
          <a:p>
            <a:r>
              <a:rPr lang="en-GB" sz="1200" b="1"/>
              <a:t>14.00 – 15.30: </a:t>
            </a:r>
            <a:r>
              <a:rPr lang="en-GB" sz="1200"/>
              <a:t>Conversation &amp; Communication Skills for </a:t>
            </a:r>
            <a:r>
              <a:rPr lang="en-GB" sz="1200" b="1"/>
              <a:t>lower Levels</a:t>
            </a:r>
          </a:p>
        </p:txBody>
      </p:sp>
      <p:sp>
        <p:nvSpPr>
          <p:cNvPr id="19" name="TextBox 18">
            <a:extLst>
              <a:ext uri="{FF2B5EF4-FFF2-40B4-BE49-F238E27FC236}">
                <a16:creationId xmlns:a16="http://schemas.microsoft.com/office/drawing/2014/main" id="{DED8E3E5-B28E-4D09-9CBA-B2AF5F241DAA}"/>
              </a:ext>
            </a:extLst>
          </p:cNvPr>
          <p:cNvSpPr txBox="1"/>
          <p:nvPr/>
        </p:nvSpPr>
        <p:spPr>
          <a:xfrm>
            <a:off x="560981" y="5313833"/>
            <a:ext cx="5253334" cy="2123658"/>
          </a:xfrm>
          <a:prstGeom prst="rect">
            <a:avLst/>
          </a:prstGeom>
          <a:noFill/>
        </p:spPr>
        <p:txBody>
          <a:bodyPr wrap="square" rtlCol="0">
            <a:spAutoFit/>
          </a:bodyPr>
          <a:lstStyle/>
          <a:p>
            <a:r>
              <a:rPr lang="en-GB" sz="1200" b="1"/>
              <a:t>14.00 – 15.30: </a:t>
            </a:r>
            <a:r>
              <a:rPr lang="en-GB" sz="1200"/>
              <a:t>Various subjects </a:t>
            </a:r>
            <a:r>
              <a:rPr lang="en-GB" sz="1200" b="1"/>
              <a:t>for higher Levels (</a:t>
            </a:r>
            <a:r>
              <a:rPr lang="en-GB" sz="1200"/>
              <a:t>upper-intermediate(B2) and above) depending on what your class is interested in, including:</a:t>
            </a:r>
          </a:p>
          <a:p>
            <a:endParaRPr lang="en-GB" sz="1200"/>
          </a:p>
          <a:p>
            <a:pPr marL="171450" indent="-171450">
              <a:buFont typeface="Arial" panose="020B0604020202020204" pitchFamily="34" charset="0"/>
              <a:buChar char="•"/>
            </a:pPr>
            <a:r>
              <a:rPr lang="en-GB" sz="1200"/>
              <a:t>Conversation</a:t>
            </a:r>
          </a:p>
          <a:p>
            <a:pPr marL="171450" indent="-171450">
              <a:buFont typeface="Arial" panose="020B0604020202020204" pitchFamily="34" charset="0"/>
              <a:buChar char="•"/>
            </a:pPr>
            <a:r>
              <a:rPr lang="en-GB" sz="1200"/>
              <a:t>Business English</a:t>
            </a:r>
          </a:p>
          <a:p>
            <a:pPr marL="171450" indent="-171450">
              <a:buFont typeface="Arial" panose="020B0604020202020204" pitchFamily="34" charset="0"/>
              <a:buChar char="•"/>
            </a:pPr>
            <a:r>
              <a:rPr lang="en-GB" sz="1200"/>
              <a:t>English through Music and Song</a:t>
            </a:r>
          </a:p>
          <a:p>
            <a:pPr marL="171450" indent="-171450">
              <a:buFont typeface="Arial" panose="020B0604020202020204" pitchFamily="34" charset="0"/>
              <a:buChar char="•"/>
            </a:pPr>
            <a:r>
              <a:rPr lang="en-GB" sz="1200"/>
              <a:t>Film Studies</a:t>
            </a:r>
          </a:p>
          <a:p>
            <a:pPr marL="171450" indent="-171450">
              <a:buFont typeface="Arial" panose="020B0604020202020204" pitchFamily="34" charset="0"/>
              <a:buChar char="•"/>
            </a:pPr>
            <a:r>
              <a:rPr lang="en-GB" sz="1200"/>
              <a:t>British Life and Culture</a:t>
            </a:r>
          </a:p>
          <a:p>
            <a:pPr marL="171450" indent="-171450">
              <a:buFont typeface="Arial" panose="020B0604020202020204" pitchFamily="34" charset="0"/>
              <a:buChar char="•"/>
            </a:pPr>
            <a:r>
              <a:rPr lang="en-GB" sz="1200"/>
              <a:t>English Literature</a:t>
            </a:r>
          </a:p>
          <a:p>
            <a:pPr marL="171450" indent="-171450">
              <a:buFont typeface="Arial" panose="020B0604020202020204" pitchFamily="34" charset="0"/>
              <a:buChar char="•"/>
            </a:pPr>
            <a:r>
              <a:rPr lang="en-GB" sz="1200"/>
              <a:t>Academic English</a:t>
            </a:r>
          </a:p>
          <a:p>
            <a:pPr marL="171450" indent="-171450">
              <a:buFont typeface="Arial" panose="020B0604020202020204" pitchFamily="34" charset="0"/>
              <a:buChar char="•"/>
            </a:pPr>
            <a:r>
              <a:rPr lang="en-GB" sz="1200"/>
              <a:t>English through Sport</a:t>
            </a:r>
            <a:endParaRPr lang="en-GB" sz="1600"/>
          </a:p>
        </p:txBody>
      </p:sp>
      <p:sp>
        <p:nvSpPr>
          <p:cNvPr id="20" name="TextBox 19">
            <a:extLst>
              <a:ext uri="{FF2B5EF4-FFF2-40B4-BE49-F238E27FC236}">
                <a16:creationId xmlns:a16="http://schemas.microsoft.com/office/drawing/2014/main" id="{A30503CD-1F26-4A3B-B21C-1DE0560CCE03}"/>
              </a:ext>
            </a:extLst>
          </p:cNvPr>
          <p:cNvSpPr txBox="1"/>
          <p:nvPr/>
        </p:nvSpPr>
        <p:spPr>
          <a:xfrm>
            <a:off x="447447" y="7954849"/>
            <a:ext cx="4555171" cy="276999"/>
          </a:xfrm>
          <a:prstGeom prst="rect">
            <a:avLst/>
          </a:prstGeom>
          <a:noFill/>
        </p:spPr>
        <p:txBody>
          <a:bodyPr wrap="square" rtlCol="0">
            <a:spAutoFit/>
          </a:bodyPr>
          <a:lstStyle/>
          <a:p>
            <a:r>
              <a:rPr lang="en-GB" sz="1200" b="1">
                <a:latin typeface="Gill Sans MT" panose="020B0502020104020203" pitchFamily="34" charset="0"/>
              </a:rPr>
              <a:t>AFTER CLASS: </a:t>
            </a:r>
            <a:r>
              <a:rPr lang="en-GB" sz="1200">
                <a:latin typeface="Gill Sans MT" panose="020B0502020104020203" pitchFamily="34" charset="0"/>
              </a:rPr>
              <a:t>OPTIONAL</a:t>
            </a:r>
          </a:p>
        </p:txBody>
      </p:sp>
      <p:sp>
        <p:nvSpPr>
          <p:cNvPr id="21" name="TextBox 20">
            <a:extLst>
              <a:ext uri="{FF2B5EF4-FFF2-40B4-BE49-F238E27FC236}">
                <a16:creationId xmlns:a16="http://schemas.microsoft.com/office/drawing/2014/main" id="{176D743D-46F0-44FA-9B8A-E9A86FA42484}"/>
              </a:ext>
            </a:extLst>
          </p:cNvPr>
          <p:cNvSpPr txBox="1"/>
          <p:nvPr/>
        </p:nvSpPr>
        <p:spPr>
          <a:xfrm>
            <a:off x="560981" y="8360932"/>
            <a:ext cx="5139950" cy="276999"/>
          </a:xfrm>
          <a:prstGeom prst="rect">
            <a:avLst/>
          </a:prstGeom>
          <a:noFill/>
        </p:spPr>
        <p:txBody>
          <a:bodyPr wrap="square" lIns="91440" tIns="45720" rIns="91440" bIns="45720" rtlCol="0" anchor="t">
            <a:spAutoFit/>
          </a:bodyPr>
          <a:lstStyle/>
          <a:p>
            <a:r>
              <a:rPr lang="en-GB" sz="1200" b="1"/>
              <a:t>15.45 – 17.20 : </a:t>
            </a:r>
            <a:r>
              <a:rPr lang="en-GB" sz="1200"/>
              <a:t>Optional Self Study </a:t>
            </a:r>
            <a:r>
              <a:rPr lang="en-GB" sz="1100"/>
              <a:t>(Supervised 15.45 - 17.00 Monday - Thursday)</a:t>
            </a:r>
          </a:p>
        </p:txBody>
      </p:sp>
      <p:sp>
        <p:nvSpPr>
          <p:cNvPr id="22" name="TextBox 21">
            <a:extLst>
              <a:ext uri="{FF2B5EF4-FFF2-40B4-BE49-F238E27FC236}">
                <a16:creationId xmlns:a16="http://schemas.microsoft.com/office/drawing/2014/main" id="{791B86A8-62F1-47FB-B98B-AE1E2924AE85}"/>
              </a:ext>
            </a:extLst>
          </p:cNvPr>
          <p:cNvSpPr txBox="1"/>
          <p:nvPr/>
        </p:nvSpPr>
        <p:spPr>
          <a:xfrm>
            <a:off x="647340" y="8641300"/>
            <a:ext cx="5715995" cy="276999"/>
          </a:xfrm>
          <a:prstGeom prst="rect">
            <a:avLst/>
          </a:prstGeom>
          <a:noFill/>
        </p:spPr>
        <p:txBody>
          <a:bodyPr wrap="square" rtlCol="0">
            <a:spAutoFit/>
          </a:bodyPr>
          <a:lstStyle/>
          <a:p>
            <a:r>
              <a:rPr lang="en-GB" sz="1200" b="1"/>
              <a:t>16.00 – 17.00: </a:t>
            </a:r>
            <a:r>
              <a:rPr lang="en-GB" sz="1200"/>
              <a:t>Conversation Club</a:t>
            </a:r>
            <a:r>
              <a:rPr lang="en-GB" sz="1100"/>
              <a:t> on Wednesdays</a:t>
            </a:r>
            <a:endParaRPr lang="en-GB" sz="1050"/>
          </a:p>
        </p:txBody>
      </p:sp>
      <p:sp>
        <p:nvSpPr>
          <p:cNvPr id="24" name="TextBox 23">
            <a:extLst>
              <a:ext uri="{FF2B5EF4-FFF2-40B4-BE49-F238E27FC236}">
                <a16:creationId xmlns:a16="http://schemas.microsoft.com/office/drawing/2014/main" id="{5FD59452-1717-4DC8-873E-D7CFF4F9D420}"/>
              </a:ext>
            </a:extLst>
          </p:cNvPr>
          <p:cNvSpPr txBox="1"/>
          <p:nvPr/>
        </p:nvSpPr>
        <p:spPr>
          <a:xfrm>
            <a:off x="494664" y="9270014"/>
            <a:ext cx="2934335" cy="261610"/>
          </a:xfrm>
          <a:prstGeom prst="rect">
            <a:avLst/>
          </a:prstGeom>
          <a:noFill/>
        </p:spPr>
        <p:txBody>
          <a:bodyPr wrap="square" lIns="91440" tIns="45720" rIns="91440" bIns="45720" rtlCol="0" anchor="t">
            <a:spAutoFit/>
          </a:bodyPr>
          <a:lstStyle/>
          <a:p>
            <a:r>
              <a:rPr lang="en-GB" sz="1100" i="1">
                <a:solidFill>
                  <a:schemeClr val="bg2">
                    <a:lumMod val="25000"/>
                  </a:schemeClr>
                </a:solidFill>
              </a:rPr>
              <a:t>*Self-Study Centre closes at 16.50 on Fridays</a:t>
            </a:r>
          </a:p>
        </p:txBody>
      </p:sp>
      <p:sp>
        <p:nvSpPr>
          <p:cNvPr id="25" name="Slide Number Placeholder 24">
            <a:extLst>
              <a:ext uri="{FF2B5EF4-FFF2-40B4-BE49-F238E27FC236}">
                <a16:creationId xmlns:a16="http://schemas.microsoft.com/office/drawing/2014/main" id="{4FFFFE67-3F8E-47F4-92B9-31394E12BDE4}"/>
              </a:ext>
            </a:extLst>
          </p:cNvPr>
          <p:cNvSpPr>
            <a:spLocks noGrp="1"/>
          </p:cNvSpPr>
          <p:nvPr>
            <p:ph type="sldNum" sz="quarter" idx="12"/>
          </p:nvPr>
        </p:nvSpPr>
        <p:spPr/>
        <p:txBody>
          <a:bodyPr/>
          <a:lstStyle/>
          <a:p>
            <a:fld id="{F4B54143-4A7D-48E2-B99E-606F831BC0BC}" type="slidenum">
              <a:rPr lang="en-GB" smtClean="0"/>
              <a:t>2</a:t>
            </a:fld>
            <a:endParaRPr lang="en-GB"/>
          </a:p>
        </p:txBody>
      </p:sp>
    </p:spTree>
    <p:extLst>
      <p:ext uri="{BB962C8B-B14F-4D97-AF65-F5344CB8AC3E}">
        <p14:creationId xmlns:p14="http://schemas.microsoft.com/office/powerpoint/2010/main" val="3172153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3774A1-290F-4FC0-89CD-8F288533455D}"/>
              </a:ext>
            </a:extLst>
          </p:cNvPr>
          <p:cNvSpPr/>
          <p:nvPr/>
        </p:nvSpPr>
        <p:spPr>
          <a:xfrm>
            <a:off x="707144" y="8222166"/>
            <a:ext cx="5695721" cy="1243528"/>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1C39CDF8-97DD-4BBC-A069-600C36D0EFD3}"/>
              </a:ext>
            </a:extLst>
          </p:cNvPr>
          <p:cNvSpPr>
            <a:spLocks noGrp="1"/>
          </p:cNvSpPr>
          <p:nvPr>
            <p:ph type="sldNum" sz="quarter" idx="12"/>
          </p:nvPr>
        </p:nvSpPr>
        <p:spPr/>
        <p:txBody>
          <a:bodyPr/>
          <a:lstStyle/>
          <a:p>
            <a:fld id="{F4B54143-4A7D-48E2-B99E-606F831BC0BC}" type="slidenum">
              <a:rPr lang="en-GB" smtClean="0"/>
              <a:t>20</a:t>
            </a:fld>
            <a:endParaRPr lang="en-GB"/>
          </a:p>
        </p:txBody>
      </p:sp>
      <p:sp>
        <p:nvSpPr>
          <p:cNvPr id="9" name="TextBox 8">
            <a:extLst>
              <a:ext uri="{FF2B5EF4-FFF2-40B4-BE49-F238E27FC236}">
                <a16:creationId xmlns:a16="http://schemas.microsoft.com/office/drawing/2014/main" id="{04E35D48-6DCB-419A-B19F-403E20E0E1AA}"/>
              </a:ext>
            </a:extLst>
          </p:cNvPr>
          <p:cNvSpPr txBox="1"/>
          <p:nvPr/>
        </p:nvSpPr>
        <p:spPr>
          <a:xfrm>
            <a:off x="260798" y="157147"/>
            <a:ext cx="6336405" cy="292388"/>
          </a:xfrm>
          <a:prstGeom prst="rect">
            <a:avLst/>
          </a:prstGeom>
          <a:noFill/>
        </p:spPr>
        <p:txBody>
          <a:bodyPr wrap="square" rtlCol="0">
            <a:spAutoFit/>
          </a:bodyPr>
          <a:lstStyle/>
          <a:p>
            <a:pPr algn="ctr"/>
            <a:r>
              <a:rPr lang="en-GB" sz="1300" spc="300">
                <a:latin typeface="Gill Sans MT" panose="020B0502020104020203" pitchFamily="34" charset="0"/>
              </a:rPr>
              <a:t>HEALTH, SAFETY &amp; WELFARE</a:t>
            </a:r>
          </a:p>
        </p:txBody>
      </p:sp>
      <p:sp>
        <p:nvSpPr>
          <p:cNvPr id="10" name="TextBox 9">
            <a:extLst>
              <a:ext uri="{FF2B5EF4-FFF2-40B4-BE49-F238E27FC236}">
                <a16:creationId xmlns:a16="http://schemas.microsoft.com/office/drawing/2014/main" id="{3E2AC115-0067-427B-A6A7-ED7DA4C76FEB}"/>
              </a:ext>
            </a:extLst>
          </p:cNvPr>
          <p:cNvSpPr txBox="1"/>
          <p:nvPr/>
        </p:nvSpPr>
        <p:spPr>
          <a:xfrm>
            <a:off x="260798" y="375591"/>
            <a:ext cx="6336405" cy="492443"/>
          </a:xfrm>
          <a:prstGeom prst="rect">
            <a:avLst/>
          </a:prstGeom>
          <a:noFill/>
        </p:spPr>
        <p:txBody>
          <a:bodyPr wrap="square" rtlCol="0">
            <a:spAutoFit/>
          </a:bodyPr>
          <a:lstStyle/>
          <a:p>
            <a:pPr algn="ctr"/>
            <a:r>
              <a:rPr lang="en-GB" sz="2600" b="1">
                <a:latin typeface="Gill Sans MT" panose="020B0502020104020203" pitchFamily="34" charset="0"/>
              </a:rPr>
              <a:t>IT’S GOOD TO TALK</a:t>
            </a:r>
          </a:p>
        </p:txBody>
      </p:sp>
      <p:sp>
        <p:nvSpPr>
          <p:cNvPr id="2" name="Rectangle 1">
            <a:extLst>
              <a:ext uri="{FF2B5EF4-FFF2-40B4-BE49-F238E27FC236}">
                <a16:creationId xmlns:a16="http://schemas.microsoft.com/office/drawing/2014/main" id="{32195A88-DA32-4C59-BED3-5009CBCF232E}"/>
              </a:ext>
            </a:extLst>
          </p:cNvPr>
          <p:cNvSpPr/>
          <p:nvPr/>
        </p:nvSpPr>
        <p:spPr>
          <a:xfrm>
            <a:off x="403991" y="2756743"/>
            <a:ext cx="6250361" cy="2308324"/>
          </a:xfrm>
          <a:prstGeom prst="rect">
            <a:avLst/>
          </a:prstGeom>
        </p:spPr>
        <p:txBody>
          <a:bodyPr wrap="square">
            <a:spAutoFit/>
          </a:bodyPr>
          <a:lstStyle/>
          <a:p>
            <a:pPr>
              <a:spcAft>
                <a:spcPts val="600"/>
              </a:spcAft>
            </a:pPr>
            <a:r>
              <a:rPr lang="en-GB" sz="1100" b="1">
                <a:latin typeface="Gill Sans MT" panose="020B0502020104020203" pitchFamily="34" charset="0"/>
                <a:ea typeface="Times New Roman" panose="02020603050405020304" pitchFamily="18" charset="0"/>
              </a:rPr>
              <a:t>PROBLEMS</a:t>
            </a:r>
            <a:r>
              <a:rPr lang="en-GB" sz="1000" b="1">
                <a:latin typeface="Calibri" panose="020F0502020204030204" pitchFamily="34" charset="0"/>
                <a:ea typeface="Times New Roman" panose="02020603050405020304" pitchFamily="18" charset="0"/>
              </a:rPr>
              <a:t> </a:t>
            </a:r>
            <a:endParaRPr lang="en-GB" sz="1000">
              <a:latin typeface="Times New Roman" panose="02020603050405020304" pitchFamily="18"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rPr>
              <a:t>Your first class teacher will interview you regularly. If you have a </a:t>
            </a:r>
            <a:r>
              <a:rPr lang="en-GB" sz="1000" b="1">
                <a:latin typeface="Calibri" panose="020F0502020204030204" pitchFamily="34" charset="0"/>
                <a:ea typeface="Times New Roman" panose="02020603050405020304" pitchFamily="18" charset="0"/>
              </a:rPr>
              <a:t>problem with your studies</a:t>
            </a:r>
            <a:r>
              <a:rPr lang="en-GB" sz="1000">
                <a:latin typeface="Calibri" panose="020F0502020204030204" pitchFamily="34" charset="0"/>
                <a:ea typeface="Times New Roman" panose="02020603050405020304" pitchFamily="18" charset="0"/>
              </a:rPr>
              <a:t>, please talk to your teacher or to the Vice-Principal or Director of Studies.  </a:t>
            </a:r>
            <a:endParaRPr lang="en-GB" sz="1000">
              <a:latin typeface="Times New Roman" panose="02020603050405020304" pitchFamily="18"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rPr>
              <a:t>If you have a problem with your accommodation, please speak to the accommodation team.</a:t>
            </a:r>
            <a:endParaRPr lang="en-GB" sz="1000">
              <a:latin typeface="Times New Roman" panose="02020603050405020304" pitchFamily="18"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rPr>
              <a:t>If you cannot solve your problem or if you have any other sort of problem, or if you would like to make a formal complaint, please speak to the Principal or to the Directors.</a:t>
            </a:r>
            <a:endParaRPr lang="en-GB" sz="1000">
              <a:latin typeface="Times New Roman" panose="02020603050405020304" pitchFamily="18"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rPr>
              <a:t>If you find it difficult to talk to a member of staff, you can always talk to your class rep.</a:t>
            </a:r>
          </a:p>
          <a:p>
            <a:pPr lvl="0">
              <a:spcAft>
                <a:spcPts val="600"/>
              </a:spcAft>
            </a:pPr>
            <a:endParaRPr lang="en-GB" sz="300">
              <a:latin typeface="Times New Roman" panose="02020603050405020304" pitchFamily="18" charset="0"/>
              <a:ea typeface="Times New Roman" panose="02020603050405020304" pitchFamily="18" charset="0"/>
            </a:endParaRPr>
          </a:p>
          <a:p>
            <a:pPr algn="just">
              <a:spcAft>
                <a:spcPts val="600"/>
              </a:spcAft>
            </a:pPr>
            <a:r>
              <a:rPr lang="en-GB" sz="1000" b="1">
                <a:latin typeface="Calibri" panose="020F0502020204030204" pitchFamily="34" charset="0"/>
                <a:ea typeface="Times New Roman" panose="02020603050405020304" pitchFamily="18" charset="0"/>
              </a:rPr>
              <a:t>ELC Bristol</a:t>
            </a:r>
            <a:r>
              <a:rPr lang="en-GB" sz="1000">
                <a:latin typeface="Calibri" panose="020F0502020204030204" pitchFamily="34" charset="0"/>
                <a:ea typeface="Times New Roman" panose="02020603050405020304" pitchFamily="18" charset="0"/>
              </a:rPr>
              <a:t> is a family-run school with a reputation for taking care of each individual student. Margaret Duncan (Director), Pippa Nightingale (Self-Catering Manager) and John Duncan (Director) are responsible for welfare but at ELC you will find all our teachers and staff are friendly, caring and happy to speak to you. We don’t see you as just another student but as a person and we are all here to help you whenever we can.</a:t>
            </a:r>
            <a:endParaRPr lang="en-GB" sz="1000">
              <a:latin typeface="Times New Roman" panose="02020603050405020304" pitchFamily="18" charset="0"/>
              <a:ea typeface="Times New Roman" panose="02020603050405020304" pitchFamily="18" charset="0"/>
            </a:endParaRPr>
          </a:p>
        </p:txBody>
      </p:sp>
      <p:pic>
        <p:nvPicPr>
          <p:cNvPr id="7" name="Picture 6" descr="C:\Users\kate.jackson\AppData\Local\Microsoft\Windows\INetCache\Content.Outlook\ZDWU2XUK\John Duncan.jpg">
            <a:extLst>
              <a:ext uri="{FF2B5EF4-FFF2-40B4-BE49-F238E27FC236}">
                <a16:creationId xmlns:a16="http://schemas.microsoft.com/office/drawing/2014/main" id="{9E6215A3-68E7-437E-8ADA-D1C960AD111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0956" y="5635655"/>
            <a:ext cx="1440180" cy="1562735"/>
          </a:xfrm>
          <a:prstGeom prst="rect">
            <a:avLst/>
          </a:prstGeom>
          <a:noFill/>
          <a:ln w="28575">
            <a:solidFill>
              <a:schemeClr val="bg1">
                <a:lumMod val="85000"/>
              </a:schemeClr>
            </a:solidFill>
            <a:miter lim="800000"/>
          </a:ln>
        </p:spPr>
      </p:pic>
      <p:pic>
        <p:nvPicPr>
          <p:cNvPr id="12" name="Picture 11">
            <a:extLst>
              <a:ext uri="{FF2B5EF4-FFF2-40B4-BE49-F238E27FC236}">
                <a16:creationId xmlns:a16="http://schemas.microsoft.com/office/drawing/2014/main" id="{966627C8-0FC8-40B4-92B3-F99F7CD786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2950" y="5649666"/>
            <a:ext cx="1467485" cy="1557020"/>
          </a:xfrm>
          <a:prstGeom prst="rect">
            <a:avLst/>
          </a:prstGeom>
          <a:noFill/>
          <a:ln w="28575">
            <a:solidFill>
              <a:schemeClr val="bg1">
                <a:lumMod val="85000"/>
              </a:schemeClr>
            </a:solidFill>
            <a:miter lim="800000"/>
          </a:ln>
        </p:spPr>
      </p:pic>
      <p:sp>
        <p:nvSpPr>
          <p:cNvPr id="3" name="Rectangle 2">
            <a:extLst>
              <a:ext uri="{FF2B5EF4-FFF2-40B4-BE49-F238E27FC236}">
                <a16:creationId xmlns:a16="http://schemas.microsoft.com/office/drawing/2014/main" id="{13D94718-4E7D-4E85-ABDE-B360EEA5F788}"/>
              </a:ext>
            </a:extLst>
          </p:cNvPr>
          <p:cNvSpPr/>
          <p:nvPr/>
        </p:nvSpPr>
        <p:spPr>
          <a:xfrm>
            <a:off x="2178933" y="5237840"/>
            <a:ext cx="2614434" cy="369332"/>
          </a:xfrm>
          <a:prstGeom prst="rect">
            <a:avLst/>
          </a:prstGeom>
        </p:spPr>
        <p:txBody>
          <a:bodyPr wrap="none">
            <a:spAutoFit/>
          </a:bodyPr>
          <a:lstStyle/>
          <a:p>
            <a:r>
              <a:rPr lang="en-GB" b="1">
                <a:latin typeface="Gill Sans MT" panose="020B0502020104020203" pitchFamily="34" charset="0"/>
                <a:ea typeface="Times New Roman" panose="02020603050405020304" pitchFamily="18" charset="0"/>
              </a:rPr>
              <a:t>THE WELFARE TEAM</a:t>
            </a:r>
            <a:endParaRPr lang="en-GB">
              <a:latin typeface="Gill Sans MT" panose="020B0502020104020203" pitchFamily="34" charset="0"/>
            </a:endParaRPr>
          </a:p>
        </p:txBody>
      </p:sp>
      <p:sp>
        <p:nvSpPr>
          <p:cNvPr id="4" name="Rectangle 3">
            <a:extLst>
              <a:ext uri="{FF2B5EF4-FFF2-40B4-BE49-F238E27FC236}">
                <a16:creationId xmlns:a16="http://schemas.microsoft.com/office/drawing/2014/main" id="{4E77DD0A-6C3B-48AC-A9F1-30D5D29A1280}"/>
              </a:ext>
            </a:extLst>
          </p:cNvPr>
          <p:cNvSpPr/>
          <p:nvPr/>
        </p:nvSpPr>
        <p:spPr>
          <a:xfrm>
            <a:off x="742950" y="7254895"/>
            <a:ext cx="1467486" cy="307777"/>
          </a:xfrm>
          <a:prstGeom prst="rect">
            <a:avLst/>
          </a:prstGeom>
        </p:spPr>
        <p:txBody>
          <a:bodyPr wrap="square">
            <a:spAutoFit/>
          </a:bodyPr>
          <a:lstStyle/>
          <a:p>
            <a:pPr algn="ctr"/>
            <a:r>
              <a:rPr lang="en-GB" sz="1400" b="1">
                <a:latin typeface="Gill Sans MT" panose="020B0502020104020203" pitchFamily="34" charset="0"/>
                <a:ea typeface="Times New Roman" panose="02020603050405020304" pitchFamily="18" charset="0"/>
              </a:rPr>
              <a:t>Margaret</a:t>
            </a:r>
            <a:endParaRPr lang="en-GB" sz="1400">
              <a:latin typeface="Gill Sans MT" panose="020B0502020104020203" pitchFamily="34" charset="0"/>
            </a:endParaRPr>
          </a:p>
        </p:txBody>
      </p:sp>
      <p:sp>
        <p:nvSpPr>
          <p:cNvPr id="6" name="Rectangle 5">
            <a:extLst>
              <a:ext uri="{FF2B5EF4-FFF2-40B4-BE49-F238E27FC236}">
                <a16:creationId xmlns:a16="http://schemas.microsoft.com/office/drawing/2014/main" id="{AD1572C0-3624-484A-9ED2-56FD035AE59D}"/>
              </a:ext>
            </a:extLst>
          </p:cNvPr>
          <p:cNvSpPr/>
          <p:nvPr/>
        </p:nvSpPr>
        <p:spPr>
          <a:xfrm>
            <a:off x="822945" y="8285654"/>
            <a:ext cx="5464118" cy="1154162"/>
          </a:xfrm>
          <a:prstGeom prst="rect">
            <a:avLst/>
          </a:prstGeom>
        </p:spPr>
        <p:txBody>
          <a:bodyPr wrap="square">
            <a:spAutoFit/>
          </a:bodyPr>
          <a:lstStyle/>
          <a:p>
            <a:pPr algn="just">
              <a:spcAft>
                <a:spcPts val="600"/>
              </a:spcAft>
            </a:pPr>
            <a:r>
              <a:rPr lang="en-GB" sz="1600" b="1">
                <a:latin typeface="Gill Sans MT" panose="020B0502020104020203" pitchFamily="34" charset="0"/>
                <a:ea typeface="Times New Roman" panose="02020603050405020304" pitchFamily="18" charset="0"/>
              </a:rPr>
              <a:t>COMPLAINTS PROCEDURE </a:t>
            </a:r>
            <a:endParaRPr lang="en-GB" sz="1400">
              <a:latin typeface="Times New Roman" panose="02020603050405020304" pitchFamily="18" charset="0"/>
              <a:ea typeface="Times New Roman" panose="02020603050405020304" pitchFamily="18" charset="0"/>
            </a:endParaRPr>
          </a:p>
          <a:p>
            <a:pPr algn="just">
              <a:spcAft>
                <a:spcPts val="600"/>
              </a:spcAft>
            </a:pPr>
            <a:r>
              <a:rPr lang="en-GB" sz="1150">
                <a:latin typeface="Calibri" panose="020F0502020204030204" pitchFamily="34" charset="0"/>
                <a:ea typeface="Times New Roman" panose="02020603050405020304" pitchFamily="18" charset="0"/>
              </a:rPr>
              <a:t>If you have a complaint, please talk to the Principal or the Directors at any time.  If you cannot find a solution, you can write to English UK, the national association of accredited English language centres. For details of the English UK complaints procedure, please visit </a:t>
            </a:r>
            <a:r>
              <a:rPr lang="en-GB" sz="1150" u="sng">
                <a:solidFill>
                  <a:srgbClr val="0000FF"/>
                </a:solidFill>
                <a:latin typeface="Calibri" panose="020F0502020204030204" pitchFamily="34" charset="0"/>
                <a:ea typeface="Times New Roman" panose="02020603050405020304" pitchFamily="18" charset="0"/>
                <a:hlinkClick r:id="rId4"/>
              </a:rPr>
              <a:t>www.englishuk.com</a:t>
            </a:r>
            <a:r>
              <a:rPr lang="en-GB" sz="1150">
                <a:latin typeface="Calibri" panose="020F0502020204030204" pitchFamily="34" charset="0"/>
                <a:ea typeface="Times New Roman" panose="02020603050405020304" pitchFamily="18" charset="0"/>
              </a:rPr>
              <a:t>  or write to </a:t>
            </a:r>
            <a:r>
              <a:rPr lang="en-GB" sz="1150" u="sng">
                <a:solidFill>
                  <a:srgbClr val="0000FF"/>
                </a:solidFill>
                <a:latin typeface="Calibri" panose="020F0502020204030204" pitchFamily="34" charset="0"/>
                <a:ea typeface="Times New Roman" panose="02020603050405020304" pitchFamily="18" charset="0"/>
                <a:hlinkClick r:id="rId5"/>
              </a:rPr>
              <a:t>info@englishuk.com</a:t>
            </a:r>
            <a:r>
              <a:rPr lang="en-GB" sz="1150" u="sng">
                <a:solidFill>
                  <a:srgbClr val="0000FF"/>
                </a:solidFill>
                <a:latin typeface="Calibri" panose="020F0502020204030204" pitchFamily="34" charset="0"/>
                <a:ea typeface="Times New Roman" panose="02020603050405020304" pitchFamily="18" charset="0"/>
              </a:rPr>
              <a:t>.</a:t>
            </a:r>
            <a:endParaRPr lang="en-GB" sz="1150"/>
          </a:p>
        </p:txBody>
      </p:sp>
      <p:sp>
        <p:nvSpPr>
          <p:cNvPr id="14" name="Rectangle 13">
            <a:extLst>
              <a:ext uri="{FF2B5EF4-FFF2-40B4-BE49-F238E27FC236}">
                <a16:creationId xmlns:a16="http://schemas.microsoft.com/office/drawing/2014/main" id="{BB853266-3A7E-40E2-8D64-9366674B317C}"/>
              </a:ext>
            </a:extLst>
          </p:cNvPr>
          <p:cNvSpPr/>
          <p:nvPr/>
        </p:nvSpPr>
        <p:spPr>
          <a:xfrm>
            <a:off x="539146" y="1066928"/>
            <a:ext cx="6031716" cy="664926"/>
          </a:xfrm>
          <a:prstGeom prst="rect">
            <a:avLst/>
          </a:prstGeom>
        </p:spPr>
        <p:txBody>
          <a:bodyPr wrap="square">
            <a:spAutoFit/>
          </a:bodyPr>
          <a:lstStyle/>
          <a:p>
            <a:pPr algn="just">
              <a:lnSpc>
                <a:spcPct val="114000"/>
              </a:lnSpc>
              <a:spcAft>
                <a:spcPts val="600"/>
              </a:spcAft>
            </a:pPr>
            <a:r>
              <a:rPr lang="en-GB" sz="1100">
                <a:latin typeface="Calibri" panose="020F0502020204030204" pitchFamily="34" charset="0"/>
                <a:ea typeface="Calibri" panose="020F0502020204030204" pitchFamily="34" charset="0"/>
                <a:cs typeface="Calibri" panose="020F0502020204030204" pitchFamily="34" charset="0"/>
              </a:rPr>
              <a:t>If you are unhappy about something or if you have a suggestion, we would really like to know. It is such a shame to wait until the end of the course to let us know. Please tell us straight away and we will do whatever we can to solve the problem or make things better.</a:t>
            </a:r>
          </a:p>
        </p:txBody>
      </p:sp>
      <p:sp>
        <p:nvSpPr>
          <p:cNvPr id="15" name="Rectangle 14">
            <a:extLst>
              <a:ext uri="{FF2B5EF4-FFF2-40B4-BE49-F238E27FC236}">
                <a16:creationId xmlns:a16="http://schemas.microsoft.com/office/drawing/2014/main" id="{D108B2CA-93CE-432F-9045-54473AB458A8}"/>
              </a:ext>
            </a:extLst>
          </p:cNvPr>
          <p:cNvSpPr/>
          <p:nvPr/>
        </p:nvSpPr>
        <p:spPr>
          <a:xfrm>
            <a:off x="707144" y="1909750"/>
            <a:ext cx="5695721" cy="664926"/>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E27815F-7AE5-423B-9152-16BD61B4304C}"/>
              </a:ext>
            </a:extLst>
          </p:cNvPr>
          <p:cNvSpPr/>
          <p:nvPr/>
        </p:nvSpPr>
        <p:spPr>
          <a:xfrm>
            <a:off x="775998" y="1911327"/>
            <a:ext cx="5558012" cy="638636"/>
          </a:xfrm>
          <a:prstGeom prst="rect">
            <a:avLst/>
          </a:prstGeom>
        </p:spPr>
        <p:txBody>
          <a:bodyPr wrap="square">
            <a:spAutoFit/>
          </a:bodyPr>
          <a:lstStyle/>
          <a:p>
            <a:pPr>
              <a:spcAft>
                <a:spcPts val="600"/>
              </a:spcAft>
            </a:pPr>
            <a:r>
              <a:rPr lang="en-GB" sz="1050" b="1">
                <a:latin typeface="Gill Sans MT" panose="020B0502020104020203" pitchFamily="34" charset="0"/>
                <a:ea typeface="Times New Roman" panose="02020603050405020304" pitchFamily="18" charset="0"/>
                <a:cs typeface="Times New Roman" panose="02020603050405020304" pitchFamily="18" charset="0"/>
              </a:rPr>
              <a:t>SUGGESTIONS</a:t>
            </a:r>
            <a:endParaRPr lang="en-GB" sz="1050" b="1">
              <a:latin typeface="Gill Sans MT" panose="020B0502020104020203" pitchFamily="34" charset="0"/>
              <a:ea typeface="Times New Roman" panose="02020603050405020304" pitchFamily="18" charset="0"/>
            </a:endParaRPr>
          </a:p>
          <a:p>
            <a:pPr marL="342900" lvl="0" indent="-342900">
              <a:spcAft>
                <a:spcPts val="600"/>
              </a:spcAft>
              <a:buFont typeface="Symbol" panose="05050102010706020507" pitchFamily="18" charset="2"/>
              <a:buChar char=""/>
            </a:pPr>
            <a:r>
              <a:rPr lang="en-GB" sz="1000">
                <a:latin typeface="Calibri" panose="020F0502020204030204" pitchFamily="34" charset="0"/>
                <a:ea typeface="Times New Roman" panose="02020603050405020304" pitchFamily="18" charset="0"/>
                <a:cs typeface="Times New Roman" panose="02020603050405020304" pitchFamily="18" charset="0"/>
              </a:rPr>
              <a:t>There is a ‘suggestion box’ in the entrance hall so if you would like to make an anonymous suggestion, please write it down and put it in the box!</a:t>
            </a:r>
          </a:p>
        </p:txBody>
      </p:sp>
      <p:sp>
        <p:nvSpPr>
          <p:cNvPr id="17" name="Rectangle 16">
            <a:extLst>
              <a:ext uri="{FF2B5EF4-FFF2-40B4-BE49-F238E27FC236}">
                <a16:creationId xmlns:a16="http://schemas.microsoft.com/office/drawing/2014/main" id="{4BBB3917-DE56-43DB-BA89-40B5E43E9312}"/>
              </a:ext>
            </a:extLst>
          </p:cNvPr>
          <p:cNvSpPr/>
          <p:nvPr/>
        </p:nvSpPr>
        <p:spPr>
          <a:xfrm flipH="1">
            <a:off x="4234289" y="7254895"/>
            <a:ext cx="1715341" cy="469359"/>
          </a:xfrm>
          <a:prstGeom prst="rect">
            <a:avLst/>
          </a:prstGeom>
        </p:spPr>
        <p:txBody>
          <a:bodyPr wrap="square">
            <a:spAutoFit/>
          </a:bodyPr>
          <a:lstStyle/>
          <a:p>
            <a:pPr algn="ctr"/>
            <a:r>
              <a:rPr lang="en-GB" sz="1400" b="1">
                <a:latin typeface="Gill Sans MT" panose="020B0502020104020203" pitchFamily="34" charset="0"/>
                <a:ea typeface="Times New Roman" panose="02020603050405020304" pitchFamily="18" charset="0"/>
              </a:rPr>
              <a:t>John</a:t>
            </a:r>
          </a:p>
          <a:p>
            <a:pPr algn="ctr"/>
            <a:r>
              <a:rPr lang="en-GB" sz="1000" b="1">
                <a:latin typeface="Gill Sans MT" panose="020B0502020104020203" pitchFamily="34" charset="0"/>
                <a:ea typeface="Times New Roman" panose="02020603050405020304" pitchFamily="18" charset="0"/>
              </a:rPr>
              <a:t>(Welfare Lead)</a:t>
            </a:r>
            <a:endParaRPr lang="en-GB" sz="1400">
              <a:latin typeface="Gill Sans MT" panose="020B0502020104020203" pitchFamily="34" charset="0"/>
            </a:endParaRPr>
          </a:p>
        </p:txBody>
      </p:sp>
      <p:sp>
        <p:nvSpPr>
          <p:cNvPr id="18" name="Rectangle 17">
            <a:extLst>
              <a:ext uri="{FF2B5EF4-FFF2-40B4-BE49-F238E27FC236}">
                <a16:creationId xmlns:a16="http://schemas.microsoft.com/office/drawing/2014/main" id="{86F8DBD9-A70B-4A35-B3AD-860C5008C4B4}"/>
              </a:ext>
            </a:extLst>
          </p:cNvPr>
          <p:cNvSpPr/>
          <p:nvPr/>
        </p:nvSpPr>
        <p:spPr>
          <a:xfrm>
            <a:off x="4714875" y="7254895"/>
            <a:ext cx="1523365" cy="307777"/>
          </a:xfrm>
          <a:prstGeom prst="rect">
            <a:avLst/>
          </a:prstGeom>
        </p:spPr>
        <p:txBody>
          <a:bodyPr wrap="square" lIns="91440" tIns="45720" rIns="91440" bIns="45720" anchor="t">
            <a:spAutoFit/>
          </a:bodyPr>
          <a:lstStyle/>
          <a:p>
            <a:pPr algn="ctr"/>
            <a:endParaRPr lang="en-GB" sz="1400" b="1">
              <a:latin typeface="Gill Sans MT" panose="020B0502020104020203" pitchFamily="34" charset="0"/>
            </a:endParaRPr>
          </a:p>
        </p:txBody>
      </p:sp>
      <p:sp>
        <p:nvSpPr>
          <p:cNvPr id="19" name="Rectangle 18">
            <a:extLst>
              <a:ext uri="{FF2B5EF4-FFF2-40B4-BE49-F238E27FC236}">
                <a16:creationId xmlns:a16="http://schemas.microsoft.com/office/drawing/2014/main" id="{ABE4ABE1-5C64-44D7-A71D-80C3936E3DFF}"/>
              </a:ext>
            </a:extLst>
          </p:cNvPr>
          <p:cNvSpPr/>
          <p:nvPr/>
        </p:nvSpPr>
        <p:spPr>
          <a:xfrm>
            <a:off x="707144" y="7866180"/>
            <a:ext cx="5695721" cy="246221"/>
          </a:xfrm>
          <a:prstGeom prst="rect">
            <a:avLst/>
          </a:prstGeom>
        </p:spPr>
        <p:txBody>
          <a:bodyPr wrap="square">
            <a:spAutoFit/>
          </a:bodyPr>
          <a:lstStyle/>
          <a:p>
            <a:pPr>
              <a:spcAft>
                <a:spcPts val="600"/>
              </a:spcAft>
            </a:pPr>
            <a:r>
              <a:rPr lang="en-GB" sz="1000" b="1" i="1">
                <a:latin typeface="Calibri" panose="020F0502020204030204" pitchFamily="34" charset="0"/>
                <a:ea typeface="Times New Roman" panose="02020603050405020304" pitchFamily="18" charset="0"/>
              </a:rPr>
              <a:t>If you have a personal problem, please talk to a member of the welfare team.</a:t>
            </a:r>
            <a:endParaRPr lang="en-GB" sz="1000" i="1"/>
          </a:p>
        </p:txBody>
      </p:sp>
      <p:pic>
        <p:nvPicPr>
          <p:cNvPr id="8" name="Picture 7">
            <a:extLst>
              <a:ext uri="{FF2B5EF4-FFF2-40B4-BE49-F238E27FC236}">
                <a16:creationId xmlns:a16="http://schemas.microsoft.com/office/drawing/2014/main" id="{218F44A7-9B43-C860-2962-8E603881168C}"/>
              </a:ext>
            </a:extLst>
          </p:cNvPr>
          <p:cNvPicPr/>
          <p:nvPr/>
        </p:nvPicPr>
        <p:blipFill>
          <a:blip r:embed="rId6"/>
          <a:stretch>
            <a:fillRect/>
          </a:stretch>
        </p:blipFill>
        <p:spPr>
          <a:xfrm>
            <a:off x="2531153" y="5635655"/>
            <a:ext cx="1558247" cy="1509476"/>
          </a:xfrm>
          <a:prstGeom prst="rect">
            <a:avLst/>
          </a:prstGeom>
          <a:solidFill>
            <a:schemeClr val="bg2">
              <a:lumMod val="90000"/>
            </a:schemeClr>
          </a:solidFill>
        </p:spPr>
      </p:pic>
      <p:sp>
        <p:nvSpPr>
          <p:cNvPr id="11" name="Rectangle 10">
            <a:extLst>
              <a:ext uri="{FF2B5EF4-FFF2-40B4-BE49-F238E27FC236}">
                <a16:creationId xmlns:a16="http://schemas.microsoft.com/office/drawing/2014/main" id="{A3940181-63F0-AA3B-D9F5-65E97993CA92}"/>
              </a:ext>
            </a:extLst>
          </p:cNvPr>
          <p:cNvSpPr/>
          <p:nvPr/>
        </p:nvSpPr>
        <p:spPr>
          <a:xfrm flipH="1">
            <a:off x="2484023" y="7213959"/>
            <a:ext cx="1715341" cy="523220"/>
          </a:xfrm>
          <a:prstGeom prst="rect">
            <a:avLst/>
          </a:prstGeom>
        </p:spPr>
        <p:txBody>
          <a:bodyPr wrap="square">
            <a:spAutoFit/>
          </a:bodyPr>
          <a:lstStyle/>
          <a:p>
            <a:pPr algn="ctr"/>
            <a:r>
              <a:rPr lang="en-GB" sz="1400" b="1">
                <a:latin typeface="Gill Sans MT" panose="020B0502020104020203" pitchFamily="34" charset="0"/>
                <a:ea typeface="Times New Roman" panose="02020603050405020304" pitchFamily="18" charset="0"/>
              </a:rPr>
              <a:t>Pippa </a:t>
            </a:r>
          </a:p>
          <a:p>
            <a:pPr algn="ctr"/>
            <a:endParaRPr lang="en-GB" sz="1400">
              <a:latin typeface="Gill Sans MT" panose="020B0502020104020203" pitchFamily="34" charset="0"/>
            </a:endParaRPr>
          </a:p>
        </p:txBody>
      </p:sp>
    </p:spTree>
    <p:extLst>
      <p:ext uri="{BB962C8B-B14F-4D97-AF65-F5344CB8AC3E}">
        <p14:creationId xmlns:p14="http://schemas.microsoft.com/office/powerpoint/2010/main" val="1908590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A07D96-D909-413D-9B95-24D575294C46}"/>
              </a:ext>
            </a:extLst>
          </p:cNvPr>
          <p:cNvSpPr>
            <a:spLocks noGrp="1"/>
          </p:cNvSpPr>
          <p:nvPr>
            <p:ph type="sldNum" sz="quarter" idx="12"/>
          </p:nvPr>
        </p:nvSpPr>
        <p:spPr/>
        <p:txBody>
          <a:bodyPr/>
          <a:lstStyle/>
          <a:p>
            <a:fld id="{F4B54143-4A7D-48E2-B99E-606F831BC0BC}" type="slidenum">
              <a:rPr lang="en-GB" smtClean="0"/>
              <a:t>21</a:t>
            </a:fld>
            <a:endParaRPr lang="en-GB"/>
          </a:p>
        </p:txBody>
      </p:sp>
      <p:sp>
        <p:nvSpPr>
          <p:cNvPr id="9" name="TextBox 8">
            <a:extLst>
              <a:ext uri="{FF2B5EF4-FFF2-40B4-BE49-F238E27FC236}">
                <a16:creationId xmlns:a16="http://schemas.microsoft.com/office/drawing/2014/main" id="{8E7446B9-D183-422E-A520-6A52C53D224C}"/>
              </a:ext>
            </a:extLst>
          </p:cNvPr>
          <p:cNvSpPr txBox="1"/>
          <p:nvPr/>
        </p:nvSpPr>
        <p:spPr>
          <a:xfrm>
            <a:off x="260798" y="157147"/>
            <a:ext cx="6336405" cy="292388"/>
          </a:xfrm>
          <a:prstGeom prst="rect">
            <a:avLst/>
          </a:prstGeom>
          <a:noFill/>
        </p:spPr>
        <p:txBody>
          <a:bodyPr wrap="square" rtlCol="0">
            <a:spAutoFit/>
          </a:bodyPr>
          <a:lstStyle/>
          <a:p>
            <a:pPr algn="ctr"/>
            <a:r>
              <a:rPr lang="en-GB" sz="1300" spc="300">
                <a:latin typeface="Gill Sans MT" panose="020B0502020104020203" pitchFamily="34" charset="0"/>
              </a:rPr>
              <a:t>HEALTH, SAFETY &amp; WELFARE</a:t>
            </a:r>
          </a:p>
        </p:txBody>
      </p:sp>
      <p:sp>
        <p:nvSpPr>
          <p:cNvPr id="10" name="TextBox 9">
            <a:extLst>
              <a:ext uri="{FF2B5EF4-FFF2-40B4-BE49-F238E27FC236}">
                <a16:creationId xmlns:a16="http://schemas.microsoft.com/office/drawing/2014/main" id="{AA4C2BA7-061F-4F30-B4F1-3C62A4082C76}"/>
              </a:ext>
            </a:extLst>
          </p:cNvPr>
          <p:cNvSpPr txBox="1"/>
          <p:nvPr/>
        </p:nvSpPr>
        <p:spPr>
          <a:xfrm>
            <a:off x="260798" y="375591"/>
            <a:ext cx="6336405" cy="492443"/>
          </a:xfrm>
          <a:prstGeom prst="rect">
            <a:avLst/>
          </a:prstGeom>
          <a:noFill/>
        </p:spPr>
        <p:txBody>
          <a:bodyPr wrap="square" rtlCol="0">
            <a:spAutoFit/>
          </a:bodyPr>
          <a:lstStyle/>
          <a:p>
            <a:pPr algn="ctr"/>
            <a:r>
              <a:rPr lang="en-GB" sz="2600" b="1">
                <a:latin typeface="Gill Sans MT" panose="020B0502020104020203" pitchFamily="34" charset="0"/>
              </a:rPr>
              <a:t>SAFEGUARDING TEAM</a:t>
            </a:r>
          </a:p>
        </p:txBody>
      </p:sp>
      <p:pic>
        <p:nvPicPr>
          <p:cNvPr id="12" name="Picture 11">
            <a:extLst>
              <a:ext uri="{FF2B5EF4-FFF2-40B4-BE49-F238E27FC236}">
                <a16:creationId xmlns:a16="http://schemas.microsoft.com/office/drawing/2014/main" id="{2AFCF783-24A3-4E1E-A4E8-FF401876694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29867" y="2956474"/>
            <a:ext cx="763436" cy="763436"/>
          </a:xfrm>
          <a:prstGeom prst="rect">
            <a:avLst/>
          </a:prstGeom>
        </p:spPr>
      </p:pic>
      <p:sp>
        <p:nvSpPr>
          <p:cNvPr id="13" name="Rectangle 12">
            <a:extLst>
              <a:ext uri="{FF2B5EF4-FFF2-40B4-BE49-F238E27FC236}">
                <a16:creationId xmlns:a16="http://schemas.microsoft.com/office/drawing/2014/main" id="{D68D09D1-6756-4D67-B5AC-C3369091D9AF}"/>
              </a:ext>
            </a:extLst>
          </p:cNvPr>
          <p:cNvSpPr/>
          <p:nvPr/>
        </p:nvSpPr>
        <p:spPr>
          <a:xfrm>
            <a:off x="1247842" y="1508195"/>
            <a:ext cx="4585507" cy="369332"/>
          </a:xfrm>
          <a:prstGeom prst="rect">
            <a:avLst/>
          </a:prstGeom>
        </p:spPr>
        <p:txBody>
          <a:bodyPr wrap="square">
            <a:spAutoFit/>
          </a:bodyPr>
          <a:lstStyle/>
          <a:p>
            <a:pPr algn="ctr"/>
            <a:r>
              <a:rPr lang="en-US" sz="900" b="1">
                <a:latin typeface="Gill Sans MT" panose="020B0502020104020203" pitchFamily="34" charset="0"/>
                <a:ea typeface="Calibri" panose="020F0502020204030204" pitchFamily="34" charset="0"/>
                <a:cs typeface="Times New Roman" panose="02020603050405020304" pitchFamily="18" charset="0"/>
              </a:rPr>
              <a:t>If you are concerned about another student, or somebody has told you something about a student under 18 or a vulnerable adult, tell a member of</a:t>
            </a:r>
            <a:endParaRPr lang="en-GB" sz="900" b="1">
              <a:latin typeface="Gill Sans MT" panose="020B0502020104020203" pitchFamily="34" charset="0"/>
            </a:endParaRPr>
          </a:p>
        </p:txBody>
      </p:sp>
      <p:sp>
        <p:nvSpPr>
          <p:cNvPr id="14" name="Rectangle 13">
            <a:extLst>
              <a:ext uri="{FF2B5EF4-FFF2-40B4-BE49-F238E27FC236}">
                <a16:creationId xmlns:a16="http://schemas.microsoft.com/office/drawing/2014/main" id="{35ADF935-D9C7-4828-9064-D98FA7CD2A2D}"/>
              </a:ext>
            </a:extLst>
          </p:cNvPr>
          <p:cNvSpPr/>
          <p:nvPr/>
        </p:nvSpPr>
        <p:spPr>
          <a:xfrm>
            <a:off x="570934" y="1188605"/>
            <a:ext cx="5939327" cy="338554"/>
          </a:xfrm>
          <a:prstGeom prst="rect">
            <a:avLst/>
          </a:prstGeom>
        </p:spPr>
        <p:txBody>
          <a:bodyPr wrap="square">
            <a:spAutoFit/>
          </a:bodyPr>
          <a:lstStyle/>
          <a:p>
            <a:pPr algn="ctr"/>
            <a:r>
              <a:rPr lang="en-GB" sz="1600" b="1">
                <a:latin typeface="Gill Sans MT" panose="020B0502020104020203" pitchFamily="34" charset="0"/>
                <a:ea typeface="Calibri" panose="020F0502020204030204" pitchFamily="34" charset="0"/>
                <a:cs typeface="Times New Roman" panose="02020603050405020304" pitchFamily="18" charset="0"/>
              </a:rPr>
              <a:t>SAFEGUARDING IS </a:t>
            </a:r>
            <a:r>
              <a:rPr lang="en-GB" sz="1600" b="1">
                <a:solidFill>
                  <a:srgbClr val="FF6161"/>
                </a:solidFill>
                <a:latin typeface="Gill Sans MT" panose="020B0502020104020203" pitchFamily="34" charset="0"/>
                <a:ea typeface="Calibri" panose="020F0502020204030204" pitchFamily="34" charset="0"/>
                <a:cs typeface="Times New Roman" panose="02020603050405020304" pitchFamily="18" charset="0"/>
              </a:rPr>
              <a:t>EVERYONE’S</a:t>
            </a:r>
            <a:r>
              <a:rPr lang="en-GB" sz="1600" b="1">
                <a:latin typeface="Gill Sans MT" panose="020B0502020104020203" pitchFamily="34" charset="0"/>
                <a:ea typeface="Calibri" panose="020F0502020204030204" pitchFamily="34" charset="0"/>
                <a:cs typeface="Times New Roman" panose="02020603050405020304" pitchFamily="18" charset="0"/>
              </a:rPr>
              <a:t> RESPONSIBILITY!</a:t>
            </a:r>
            <a:endParaRPr lang="en-GB" sz="1600">
              <a:latin typeface="Gill Sans MT" panose="020B0502020104020203"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A1F24E3-D2C9-491D-87C6-EC63EC23CE22}"/>
              </a:ext>
            </a:extLst>
          </p:cNvPr>
          <p:cNvSpPr/>
          <p:nvPr/>
        </p:nvSpPr>
        <p:spPr>
          <a:xfrm>
            <a:off x="556137" y="1993164"/>
            <a:ext cx="5939327" cy="523220"/>
          </a:xfrm>
          <a:prstGeom prst="rect">
            <a:avLst/>
          </a:prstGeom>
        </p:spPr>
        <p:txBody>
          <a:bodyPr wrap="square">
            <a:spAutoFit/>
          </a:bodyPr>
          <a:lstStyle/>
          <a:p>
            <a:pPr algn="ctr"/>
            <a:r>
              <a:rPr lang="en-GB" sz="2800" b="1">
                <a:latin typeface="Gill Sans MT" panose="020B0502020104020203" pitchFamily="34" charset="0"/>
                <a:ea typeface="Calibri" panose="020F0502020204030204" pitchFamily="34" charset="0"/>
                <a:cs typeface="Times New Roman" panose="02020603050405020304" pitchFamily="18" charset="0"/>
              </a:rPr>
              <a:t>ELC’s Safeguarding Team</a:t>
            </a:r>
            <a:endParaRPr lang="en-GB" sz="2800">
              <a:latin typeface="Gill Sans MT" panose="020B0502020104020203"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174A97BF-BA72-4A0F-A10A-6790530C9635}"/>
              </a:ext>
            </a:extLst>
          </p:cNvPr>
          <p:cNvSpPr/>
          <p:nvPr/>
        </p:nvSpPr>
        <p:spPr>
          <a:xfrm>
            <a:off x="1233045" y="2473654"/>
            <a:ext cx="4585507" cy="276999"/>
          </a:xfrm>
          <a:prstGeom prst="rect">
            <a:avLst/>
          </a:prstGeom>
        </p:spPr>
        <p:txBody>
          <a:bodyPr wrap="square">
            <a:spAutoFit/>
          </a:bodyPr>
          <a:lstStyle/>
          <a:p>
            <a:pPr algn="ctr"/>
            <a:r>
              <a:rPr lang="en-US" sz="1200" i="1">
                <a:latin typeface="Gill Sans MT" panose="020B0502020104020203" pitchFamily="34" charset="0"/>
                <a:ea typeface="Calibri" panose="020F0502020204030204" pitchFamily="34" charset="0"/>
                <a:cs typeface="Times New Roman" panose="02020603050405020304" pitchFamily="18" charset="0"/>
              </a:rPr>
              <a:t>Saying nothing is not an option</a:t>
            </a:r>
            <a:endParaRPr lang="en-GB" sz="1200" i="1">
              <a:latin typeface="Gill Sans MT" panose="020B0502020104020203" pitchFamily="34" charset="0"/>
            </a:endParaRPr>
          </a:p>
        </p:txBody>
      </p:sp>
      <p:sp>
        <p:nvSpPr>
          <p:cNvPr id="17" name="Rectangle 16">
            <a:extLst>
              <a:ext uri="{FF2B5EF4-FFF2-40B4-BE49-F238E27FC236}">
                <a16:creationId xmlns:a16="http://schemas.microsoft.com/office/drawing/2014/main" id="{DC671C82-C7E1-4C69-B3A4-286ABCDFF726}"/>
              </a:ext>
            </a:extLst>
          </p:cNvPr>
          <p:cNvSpPr/>
          <p:nvPr/>
        </p:nvSpPr>
        <p:spPr>
          <a:xfrm>
            <a:off x="260798" y="4069607"/>
            <a:ext cx="6398765" cy="1086057"/>
          </a:xfrm>
          <a:prstGeom prst="rect">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1EFF2A8-1F09-4EAB-B66C-D32E758FA40B}"/>
              </a:ext>
            </a:extLst>
          </p:cNvPr>
          <p:cNvSpPr/>
          <p:nvPr/>
        </p:nvSpPr>
        <p:spPr>
          <a:xfrm>
            <a:off x="1637193" y="4327109"/>
            <a:ext cx="4040784" cy="638893"/>
          </a:xfrm>
          <a:prstGeom prst="rect">
            <a:avLst/>
          </a:prstGeom>
        </p:spPr>
        <p:txBody>
          <a:bodyPr wrap="square">
            <a:spAutoFit/>
          </a:bodyPr>
          <a:lstStyle/>
          <a:p>
            <a:pPr algn="ctr">
              <a:lnSpc>
                <a:spcPct val="115000"/>
              </a:lnSpc>
              <a:spcAft>
                <a:spcPts val="0"/>
              </a:spcAft>
            </a:pPr>
            <a:r>
              <a:rPr lang="en-US" sz="1400" b="1">
                <a:latin typeface="Gill Sans MT" panose="020B0502020104020203" pitchFamily="34" charset="0"/>
                <a:ea typeface="Calibri" panose="020F0502020204030204" pitchFamily="34" charset="0"/>
                <a:cs typeface="Times New Roman" panose="02020603050405020304" pitchFamily="18" charset="0"/>
              </a:rPr>
              <a:t>JOHN DUNCAN</a:t>
            </a:r>
          </a:p>
          <a:p>
            <a:pPr algn="ctr">
              <a:lnSpc>
                <a:spcPct val="115000"/>
              </a:lnSpc>
              <a:spcAft>
                <a:spcPts val="0"/>
              </a:spcAft>
            </a:pPr>
            <a:r>
              <a:rPr lang="en-US" sz="700" b="1">
                <a:latin typeface="Gill Sans MT" panose="020B0502020104020203" pitchFamily="34" charset="0"/>
                <a:ea typeface="Calibri" panose="020F0502020204030204" pitchFamily="34" charset="0"/>
                <a:cs typeface="Times New Roman" panose="02020603050405020304" pitchFamily="18" charset="0"/>
              </a:rPr>
              <a:t>(Director)</a:t>
            </a:r>
            <a:br>
              <a:rPr lang="en-US" sz="1100">
                <a:latin typeface="Calibri" panose="020F0502020204030204" pitchFamily="34" charset="0"/>
                <a:ea typeface="Calibri" panose="020F0502020204030204" pitchFamily="34" charset="0"/>
                <a:cs typeface="Times New Roman" panose="02020603050405020304" pitchFamily="18" charset="0"/>
              </a:rPr>
            </a:br>
            <a:endParaRPr lang="en-GB" sz="1050" b="1">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4E5DA139-6B1F-4AA5-B664-CF8467D41E6D}"/>
              </a:ext>
            </a:extLst>
          </p:cNvPr>
          <p:cNvSpPr/>
          <p:nvPr/>
        </p:nvSpPr>
        <p:spPr>
          <a:xfrm>
            <a:off x="1606022" y="4105460"/>
            <a:ext cx="3920360" cy="242246"/>
          </a:xfrm>
          <a:prstGeom prst="rect">
            <a:avLst/>
          </a:prstGeom>
        </p:spPr>
        <p:txBody>
          <a:bodyPr wrap="square">
            <a:spAutoFit/>
          </a:bodyPr>
          <a:lstStyle/>
          <a:p>
            <a:pPr algn="ctr">
              <a:lnSpc>
                <a:spcPct val="115000"/>
              </a:lnSpc>
              <a:spcAft>
                <a:spcPts val="0"/>
              </a:spcAft>
            </a:pPr>
            <a:r>
              <a:rPr lang="en-GB" sz="900" b="1">
                <a:latin typeface="Calibri" panose="020F0502020204030204" pitchFamily="34" charset="0"/>
                <a:ea typeface="Calibri" panose="020F0502020204030204" pitchFamily="34" charset="0"/>
                <a:cs typeface="Times New Roman" panose="02020603050405020304" pitchFamily="18" charset="0"/>
              </a:rPr>
              <a:t>Designated Safeguarding Lead (DSL) </a:t>
            </a:r>
          </a:p>
        </p:txBody>
      </p:sp>
      <p:sp>
        <p:nvSpPr>
          <p:cNvPr id="20" name="Rectangle 19">
            <a:extLst>
              <a:ext uri="{FF2B5EF4-FFF2-40B4-BE49-F238E27FC236}">
                <a16:creationId xmlns:a16="http://schemas.microsoft.com/office/drawing/2014/main" id="{98A7D2C5-A3CC-4318-9C2B-A4E0E9FF2627}"/>
              </a:ext>
            </a:extLst>
          </p:cNvPr>
          <p:cNvSpPr/>
          <p:nvPr/>
        </p:nvSpPr>
        <p:spPr>
          <a:xfrm>
            <a:off x="313311" y="5392033"/>
            <a:ext cx="1591469" cy="135216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650F2AB-9F64-4094-A20B-67D542B5CD85}"/>
              </a:ext>
            </a:extLst>
          </p:cNvPr>
          <p:cNvSpPr/>
          <p:nvPr/>
        </p:nvSpPr>
        <p:spPr>
          <a:xfrm>
            <a:off x="3707805" y="5392033"/>
            <a:ext cx="1451528" cy="135216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C0698FC5-B253-4DB5-8E25-4EABAFBC03E5}"/>
              </a:ext>
            </a:extLst>
          </p:cNvPr>
          <p:cNvSpPr/>
          <p:nvPr/>
        </p:nvSpPr>
        <p:spPr>
          <a:xfrm>
            <a:off x="2139882" y="5377613"/>
            <a:ext cx="1473233" cy="225639"/>
          </a:xfrm>
          <a:prstGeom prst="rect">
            <a:avLst/>
          </a:prstGeom>
        </p:spPr>
        <p:txBody>
          <a:bodyPr wrap="square">
            <a:spAutoFit/>
          </a:bodyPr>
          <a:lstStyle/>
          <a:p>
            <a:pPr algn="ctr">
              <a:lnSpc>
                <a:spcPct val="115000"/>
              </a:lnSpc>
              <a:spcAft>
                <a:spcPts val="0"/>
              </a:spcAft>
            </a:pPr>
            <a:r>
              <a:rPr lang="en-GB" sz="800" b="1">
                <a:latin typeface="Calibri" panose="020F0502020204030204" pitchFamily="34" charset="0"/>
                <a:ea typeface="Calibri" panose="020F0502020204030204" pitchFamily="34" charset="0"/>
                <a:cs typeface="Times New Roman" panose="02020603050405020304" pitchFamily="18" charset="0"/>
              </a:rPr>
              <a:t>)</a:t>
            </a:r>
          </a:p>
        </p:txBody>
      </p:sp>
      <p:sp>
        <p:nvSpPr>
          <p:cNvPr id="26" name="Rectangle 25">
            <a:extLst>
              <a:ext uri="{FF2B5EF4-FFF2-40B4-BE49-F238E27FC236}">
                <a16:creationId xmlns:a16="http://schemas.microsoft.com/office/drawing/2014/main" id="{22D5697D-469A-40EA-9B7F-AC4354C6C8A5}"/>
              </a:ext>
            </a:extLst>
          </p:cNvPr>
          <p:cNvSpPr/>
          <p:nvPr/>
        </p:nvSpPr>
        <p:spPr>
          <a:xfrm>
            <a:off x="280265" y="5769280"/>
            <a:ext cx="1650781" cy="525978"/>
          </a:xfrm>
          <a:prstGeom prst="rect">
            <a:avLst/>
          </a:prstGeom>
        </p:spPr>
        <p:txBody>
          <a:bodyPr wrap="square">
            <a:spAutoFit/>
          </a:bodyPr>
          <a:lstStyle/>
          <a:p>
            <a:pPr algn="ctr">
              <a:lnSpc>
                <a:spcPct val="115000"/>
              </a:lnSpc>
              <a:spcAft>
                <a:spcPts val="0"/>
              </a:spcAft>
            </a:pPr>
            <a:r>
              <a:rPr lang="en-US" sz="1050" b="1">
                <a:latin typeface="Gill Sans MT" panose="020B0502020104020203" pitchFamily="34" charset="0"/>
                <a:ea typeface="Calibri" panose="020F0502020204030204" pitchFamily="34" charset="0"/>
                <a:cs typeface="Times New Roman" panose="02020603050405020304" pitchFamily="18" charset="0"/>
              </a:rPr>
              <a:t>MARK CALLAND</a:t>
            </a:r>
          </a:p>
          <a:p>
            <a:pPr algn="ctr">
              <a:lnSpc>
                <a:spcPct val="115000"/>
              </a:lnSpc>
              <a:spcAft>
                <a:spcPts val="0"/>
              </a:spcAft>
            </a:pPr>
            <a:r>
              <a:rPr lang="en-US" sz="600" b="1">
                <a:latin typeface="Gill Sans MT" panose="020B0502020104020203" pitchFamily="34" charset="0"/>
                <a:ea typeface="Calibri" panose="020F0502020204030204" pitchFamily="34" charset="0"/>
                <a:cs typeface="Times New Roman" panose="02020603050405020304" pitchFamily="18" charset="0"/>
              </a:rPr>
              <a:t>(Vice-Principal)</a:t>
            </a:r>
            <a:br>
              <a:rPr lang="en-US" sz="1050">
                <a:latin typeface="Calibri" panose="020F0502020204030204" pitchFamily="34" charset="0"/>
                <a:ea typeface="Calibri" panose="020F0502020204030204" pitchFamily="34" charset="0"/>
                <a:cs typeface="Times New Roman" panose="02020603050405020304" pitchFamily="18" charset="0"/>
              </a:rPr>
            </a:br>
            <a:endParaRPr lang="en-GB" sz="850" b="1">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05730AC3-9931-44B4-B196-B94D5BF8C39F}"/>
              </a:ext>
            </a:extLst>
          </p:cNvPr>
          <p:cNvSpPr/>
          <p:nvPr/>
        </p:nvSpPr>
        <p:spPr>
          <a:xfrm>
            <a:off x="431800" y="5365638"/>
            <a:ext cx="1383148" cy="367216"/>
          </a:xfrm>
          <a:prstGeom prst="rect">
            <a:avLst/>
          </a:prstGeom>
        </p:spPr>
        <p:txBody>
          <a:bodyPr wrap="square">
            <a:spAutoFit/>
          </a:bodyPr>
          <a:lstStyle/>
          <a:p>
            <a:pPr algn="ctr">
              <a:lnSpc>
                <a:spcPct val="115000"/>
              </a:lnSpc>
              <a:spcAft>
                <a:spcPts val="0"/>
              </a:spcAft>
            </a:pPr>
            <a:r>
              <a:rPr lang="en-GB" sz="800" b="1">
                <a:latin typeface="Calibri" panose="020F0502020204030204" pitchFamily="34" charset="0"/>
                <a:ea typeface="Calibri" panose="020F0502020204030204" pitchFamily="34" charset="0"/>
                <a:cs typeface="Times New Roman" panose="02020603050405020304" pitchFamily="18" charset="0"/>
              </a:rPr>
              <a:t>Deputy  Designated Safeguarding Lead (DDSL)</a:t>
            </a:r>
          </a:p>
        </p:txBody>
      </p:sp>
      <p:sp>
        <p:nvSpPr>
          <p:cNvPr id="28" name="Rectangle 27">
            <a:extLst>
              <a:ext uri="{FF2B5EF4-FFF2-40B4-BE49-F238E27FC236}">
                <a16:creationId xmlns:a16="http://schemas.microsoft.com/office/drawing/2014/main" id="{00C02B4B-A857-436C-A67D-992E81B1329D}"/>
              </a:ext>
            </a:extLst>
          </p:cNvPr>
          <p:cNvSpPr/>
          <p:nvPr/>
        </p:nvSpPr>
        <p:spPr>
          <a:xfrm>
            <a:off x="3611585" y="5760618"/>
            <a:ext cx="1654802" cy="525978"/>
          </a:xfrm>
          <a:prstGeom prst="rect">
            <a:avLst/>
          </a:prstGeom>
        </p:spPr>
        <p:txBody>
          <a:bodyPr wrap="square">
            <a:spAutoFit/>
          </a:bodyPr>
          <a:lstStyle/>
          <a:p>
            <a:pPr algn="ctr">
              <a:lnSpc>
                <a:spcPct val="115000"/>
              </a:lnSpc>
              <a:spcAft>
                <a:spcPts val="0"/>
              </a:spcAft>
            </a:pPr>
            <a:r>
              <a:rPr lang="en-US" sz="1050" b="1">
                <a:latin typeface="Gill Sans MT" panose="020B0502020104020203" pitchFamily="34" charset="0"/>
                <a:cs typeface="Times New Roman" panose="02020603050405020304" pitchFamily="18" charset="0"/>
              </a:rPr>
              <a:t>ANDREW EDWARDS</a:t>
            </a:r>
          </a:p>
          <a:p>
            <a:pPr algn="ctr">
              <a:lnSpc>
                <a:spcPct val="115000"/>
              </a:lnSpc>
              <a:spcAft>
                <a:spcPts val="0"/>
              </a:spcAft>
            </a:pPr>
            <a:r>
              <a:rPr lang="en-US" sz="600" b="1">
                <a:latin typeface="Gill Sans MT" panose="020B0502020104020203" pitchFamily="34" charset="0"/>
                <a:ea typeface="Calibri" panose="020F0502020204030204" pitchFamily="34" charset="0"/>
                <a:cs typeface="Times New Roman" panose="02020603050405020304" pitchFamily="18" charset="0"/>
              </a:rPr>
              <a:t>(Principal)</a:t>
            </a:r>
            <a:br>
              <a:rPr lang="en-US" sz="1050">
                <a:latin typeface="Calibri" panose="020F0502020204030204" pitchFamily="34" charset="0"/>
                <a:ea typeface="Calibri" panose="020F0502020204030204" pitchFamily="34" charset="0"/>
                <a:cs typeface="Times New Roman" panose="02020603050405020304" pitchFamily="18" charset="0"/>
              </a:rPr>
            </a:br>
            <a:endParaRPr lang="en-GB" sz="850" b="1">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A519DDD4-6915-4E39-A955-37DC1AFA5171}"/>
              </a:ext>
            </a:extLst>
          </p:cNvPr>
          <p:cNvSpPr/>
          <p:nvPr/>
        </p:nvSpPr>
        <p:spPr>
          <a:xfrm>
            <a:off x="3700502" y="5365638"/>
            <a:ext cx="1473233" cy="367216"/>
          </a:xfrm>
          <a:prstGeom prst="rect">
            <a:avLst/>
          </a:prstGeom>
        </p:spPr>
        <p:txBody>
          <a:bodyPr wrap="square">
            <a:spAutoFit/>
          </a:bodyPr>
          <a:lstStyle/>
          <a:p>
            <a:pPr algn="ctr">
              <a:lnSpc>
                <a:spcPct val="115000"/>
              </a:lnSpc>
              <a:spcAft>
                <a:spcPts val="0"/>
              </a:spcAft>
            </a:pPr>
            <a:r>
              <a:rPr lang="en-GB" sz="800" b="1">
                <a:latin typeface="Calibri" panose="020F0502020204030204" pitchFamily="34" charset="0"/>
                <a:ea typeface="Calibri" panose="020F0502020204030204" pitchFamily="34" charset="0"/>
                <a:cs typeface="Times New Roman" panose="02020603050405020304" pitchFamily="18" charset="0"/>
              </a:rPr>
              <a:t>Deputy  Designated Safeguarding Lead (DDSL)</a:t>
            </a:r>
          </a:p>
        </p:txBody>
      </p:sp>
      <p:sp>
        <p:nvSpPr>
          <p:cNvPr id="42" name="Rectangle 41">
            <a:extLst>
              <a:ext uri="{FF2B5EF4-FFF2-40B4-BE49-F238E27FC236}">
                <a16:creationId xmlns:a16="http://schemas.microsoft.com/office/drawing/2014/main" id="{B31CCE22-B27A-4337-9B2B-AD6C2BC37490}"/>
              </a:ext>
            </a:extLst>
          </p:cNvPr>
          <p:cNvSpPr/>
          <p:nvPr/>
        </p:nvSpPr>
        <p:spPr>
          <a:xfrm>
            <a:off x="484979" y="8867791"/>
            <a:ext cx="5884276" cy="430887"/>
          </a:xfrm>
          <a:prstGeom prst="rect">
            <a:avLst/>
          </a:prstGeom>
        </p:spPr>
        <p:txBody>
          <a:bodyPr wrap="square">
            <a:spAutoFit/>
          </a:bodyPr>
          <a:lstStyle/>
          <a:p>
            <a:pPr algn="ctr"/>
            <a:r>
              <a:rPr lang="en-US" sz="1100" i="1">
                <a:latin typeface="Gill Sans MT" panose="020B0502020104020203" pitchFamily="34" charset="0"/>
                <a:ea typeface="Calibri" panose="020F0502020204030204" pitchFamily="34" charset="0"/>
                <a:cs typeface="Times New Roman" panose="02020603050405020304" pitchFamily="18" charset="0"/>
              </a:rPr>
              <a:t>Or, if there is an immediate risk, call the ELC Emergency Number (+44 7969 782 846) </a:t>
            </a:r>
          </a:p>
          <a:p>
            <a:pPr algn="ctr"/>
            <a:r>
              <a:rPr lang="en-US" sz="1100" i="1">
                <a:latin typeface="Gill Sans MT" panose="020B0502020104020203" pitchFamily="34" charset="0"/>
                <a:ea typeface="Calibri" panose="020F0502020204030204" pitchFamily="34" charset="0"/>
                <a:cs typeface="Times New Roman" panose="02020603050405020304" pitchFamily="18" charset="0"/>
              </a:rPr>
              <a:t>or call the Police (101)  </a:t>
            </a:r>
            <a:endParaRPr lang="en-GB" sz="1100" i="1">
              <a:latin typeface="Gill Sans MT" panose="020B0502020104020203" pitchFamily="34" charset="0"/>
            </a:endParaRPr>
          </a:p>
        </p:txBody>
      </p:sp>
      <p:sp>
        <p:nvSpPr>
          <p:cNvPr id="46" name="Rectangle 45">
            <a:extLst>
              <a:ext uri="{FF2B5EF4-FFF2-40B4-BE49-F238E27FC236}">
                <a16:creationId xmlns:a16="http://schemas.microsoft.com/office/drawing/2014/main" id="{70DE161A-C158-41F8-B154-1660B190A6B4}"/>
              </a:ext>
            </a:extLst>
          </p:cNvPr>
          <p:cNvSpPr/>
          <p:nvPr/>
        </p:nvSpPr>
        <p:spPr>
          <a:xfrm>
            <a:off x="5265110" y="5392033"/>
            <a:ext cx="1451528" cy="135216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3DC3BE2C-581E-4060-A473-9C378F008E2D}"/>
              </a:ext>
            </a:extLst>
          </p:cNvPr>
          <p:cNvSpPr/>
          <p:nvPr/>
        </p:nvSpPr>
        <p:spPr>
          <a:xfrm>
            <a:off x="5149926" y="5752671"/>
            <a:ext cx="1688518" cy="525978"/>
          </a:xfrm>
          <a:prstGeom prst="rect">
            <a:avLst/>
          </a:prstGeom>
        </p:spPr>
        <p:txBody>
          <a:bodyPr wrap="square">
            <a:spAutoFit/>
          </a:bodyPr>
          <a:lstStyle/>
          <a:p>
            <a:pPr algn="ctr">
              <a:lnSpc>
                <a:spcPct val="115000"/>
              </a:lnSpc>
              <a:spcAft>
                <a:spcPts val="0"/>
              </a:spcAft>
            </a:pPr>
            <a:r>
              <a:rPr lang="en-US" sz="1050" b="1">
                <a:latin typeface="Gill Sans MT" panose="020B0502020104020203" pitchFamily="34" charset="0"/>
                <a:ea typeface="Calibri" panose="020F0502020204030204" pitchFamily="34" charset="0"/>
                <a:cs typeface="Times New Roman" panose="02020603050405020304" pitchFamily="18" charset="0"/>
              </a:rPr>
              <a:t>PIPPA NIGHTINGALE</a:t>
            </a:r>
          </a:p>
          <a:p>
            <a:pPr algn="ctr">
              <a:lnSpc>
                <a:spcPct val="115000"/>
              </a:lnSpc>
              <a:spcAft>
                <a:spcPts val="0"/>
              </a:spcAft>
            </a:pPr>
            <a:r>
              <a:rPr lang="en-US" sz="600" b="1">
                <a:latin typeface="Gill Sans MT" panose="020B0502020104020203" pitchFamily="34" charset="0"/>
                <a:ea typeface="Calibri" panose="020F0502020204030204" pitchFamily="34" charset="0"/>
                <a:cs typeface="Times New Roman" panose="02020603050405020304" pitchFamily="18" charset="0"/>
              </a:rPr>
              <a:t>(Self-Catering  Manager)</a:t>
            </a:r>
            <a:br>
              <a:rPr lang="en-US" sz="1050">
                <a:latin typeface="Calibri" panose="020F0502020204030204" pitchFamily="34" charset="0"/>
                <a:ea typeface="Calibri" panose="020F0502020204030204" pitchFamily="34" charset="0"/>
                <a:cs typeface="Times New Roman" panose="02020603050405020304" pitchFamily="18" charset="0"/>
              </a:rPr>
            </a:br>
            <a:endParaRPr lang="en-GB" sz="850" b="1">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C724AAAA-F6FE-4CD0-8338-2D11047C7CA8}"/>
              </a:ext>
            </a:extLst>
          </p:cNvPr>
          <p:cNvSpPr/>
          <p:nvPr/>
        </p:nvSpPr>
        <p:spPr>
          <a:xfrm>
            <a:off x="5238843" y="5365638"/>
            <a:ext cx="1473233" cy="367216"/>
          </a:xfrm>
          <a:prstGeom prst="rect">
            <a:avLst/>
          </a:prstGeom>
        </p:spPr>
        <p:txBody>
          <a:bodyPr wrap="square">
            <a:spAutoFit/>
          </a:bodyPr>
          <a:lstStyle/>
          <a:p>
            <a:pPr algn="ctr">
              <a:lnSpc>
                <a:spcPct val="115000"/>
              </a:lnSpc>
              <a:spcAft>
                <a:spcPts val="0"/>
              </a:spcAft>
            </a:pPr>
            <a:r>
              <a:rPr lang="en-GB" sz="800" b="1">
                <a:latin typeface="Calibri" panose="020F0502020204030204" pitchFamily="34" charset="0"/>
                <a:ea typeface="Calibri" panose="020F0502020204030204" pitchFamily="34" charset="0"/>
                <a:cs typeface="Times New Roman" panose="02020603050405020304" pitchFamily="18" charset="0"/>
              </a:rPr>
              <a:t>Deputy Designated Safeguarding Lead (DDSL)</a:t>
            </a:r>
          </a:p>
        </p:txBody>
      </p:sp>
      <p:sp>
        <p:nvSpPr>
          <p:cNvPr id="3" name="Rectangle 2">
            <a:extLst>
              <a:ext uri="{FF2B5EF4-FFF2-40B4-BE49-F238E27FC236}">
                <a16:creationId xmlns:a16="http://schemas.microsoft.com/office/drawing/2014/main" id="{0B2E79F4-B183-4113-9095-7F0DF67D3BBF}"/>
              </a:ext>
            </a:extLst>
          </p:cNvPr>
          <p:cNvSpPr/>
          <p:nvPr/>
        </p:nvSpPr>
        <p:spPr>
          <a:xfrm>
            <a:off x="2014552" y="5377613"/>
            <a:ext cx="1591469" cy="135216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8731F51-E3A6-476B-94D6-8EF66756A970}"/>
              </a:ext>
            </a:extLst>
          </p:cNvPr>
          <p:cNvSpPr/>
          <p:nvPr/>
        </p:nvSpPr>
        <p:spPr>
          <a:xfrm>
            <a:off x="1946402" y="5774933"/>
            <a:ext cx="1650781" cy="525978"/>
          </a:xfrm>
          <a:prstGeom prst="rect">
            <a:avLst/>
          </a:prstGeom>
        </p:spPr>
        <p:txBody>
          <a:bodyPr wrap="square">
            <a:spAutoFit/>
          </a:bodyPr>
          <a:lstStyle/>
          <a:p>
            <a:pPr algn="ctr">
              <a:lnSpc>
                <a:spcPct val="115000"/>
              </a:lnSpc>
              <a:spcAft>
                <a:spcPts val="0"/>
              </a:spcAft>
            </a:pPr>
            <a:r>
              <a:rPr lang="en-US" sz="1050" b="1">
                <a:latin typeface="Gill Sans MT" panose="020B0502020104020203" pitchFamily="34" charset="0"/>
                <a:ea typeface="Calibri" panose="020F0502020204030204" pitchFamily="34" charset="0"/>
                <a:cs typeface="Times New Roman" panose="02020603050405020304" pitchFamily="18" charset="0"/>
              </a:rPr>
              <a:t>KATE JACKSON</a:t>
            </a:r>
          </a:p>
          <a:p>
            <a:pPr algn="ctr">
              <a:lnSpc>
                <a:spcPct val="115000"/>
              </a:lnSpc>
              <a:spcAft>
                <a:spcPts val="0"/>
              </a:spcAft>
            </a:pPr>
            <a:r>
              <a:rPr lang="en-US" sz="600" b="1">
                <a:latin typeface="Gill Sans MT" panose="020B0502020104020203" pitchFamily="34" charset="0"/>
                <a:ea typeface="Calibri" panose="020F0502020204030204" pitchFamily="34" charset="0"/>
                <a:cs typeface="Times New Roman" panose="02020603050405020304" pitchFamily="18" charset="0"/>
              </a:rPr>
              <a:t>(Registrar)</a:t>
            </a:r>
            <a:br>
              <a:rPr lang="en-US" sz="1050">
                <a:latin typeface="Calibri" panose="020F0502020204030204" pitchFamily="34" charset="0"/>
                <a:ea typeface="Calibri" panose="020F0502020204030204" pitchFamily="34" charset="0"/>
                <a:cs typeface="Times New Roman" panose="02020603050405020304" pitchFamily="18" charset="0"/>
              </a:rPr>
            </a:br>
            <a:endParaRPr lang="en-GB" sz="850" b="1">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140DA4C-5337-453C-8CA5-DCCC9EEDACA5}"/>
              </a:ext>
            </a:extLst>
          </p:cNvPr>
          <p:cNvSpPr/>
          <p:nvPr/>
        </p:nvSpPr>
        <p:spPr>
          <a:xfrm>
            <a:off x="2114718" y="5405033"/>
            <a:ext cx="1383148" cy="367152"/>
          </a:xfrm>
          <a:prstGeom prst="rect">
            <a:avLst/>
          </a:prstGeom>
        </p:spPr>
        <p:txBody>
          <a:bodyPr wrap="square">
            <a:spAutoFit/>
          </a:bodyPr>
          <a:lstStyle/>
          <a:p>
            <a:pPr algn="ctr">
              <a:lnSpc>
                <a:spcPct val="115000"/>
              </a:lnSpc>
              <a:spcAft>
                <a:spcPts val="0"/>
              </a:spcAft>
            </a:pPr>
            <a:r>
              <a:rPr lang="en-GB" sz="800" b="1">
                <a:latin typeface="Calibri" panose="020F0502020204030204" pitchFamily="34" charset="0"/>
                <a:ea typeface="Calibri" panose="020F0502020204030204" pitchFamily="34" charset="0"/>
                <a:cs typeface="Times New Roman" panose="02020603050405020304" pitchFamily="18" charset="0"/>
              </a:rPr>
              <a:t>Deputy Designated </a:t>
            </a:r>
            <a:br>
              <a:rPr lang="en-GB" sz="800" b="1">
                <a:latin typeface="Calibri" panose="020F0502020204030204" pitchFamily="34" charset="0"/>
                <a:ea typeface="Calibri" panose="020F0502020204030204" pitchFamily="34" charset="0"/>
                <a:cs typeface="Times New Roman" panose="02020603050405020304" pitchFamily="18" charset="0"/>
              </a:rPr>
            </a:br>
            <a:r>
              <a:rPr lang="en-GB" sz="800" b="1">
                <a:latin typeface="Calibri" panose="020F0502020204030204" pitchFamily="34" charset="0"/>
                <a:ea typeface="Calibri" panose="020F0502020204030204" pitchFamily="34" charset="0"/>
                <a:cs typeface="Times New Roman" panose="02020603050405020304" pitchFamily="18" charset="0"/>
              </a:rPr>
              <a:t>Safeguarding Lead DDSL</a:t>
            </a:r>
          </a:p>
        </p:txBody>
      </p:sp>
    </p:spTree>
    <p:extLst>
      <p:ext uri="{BB962C8B-B14F-4D97-AF65-F5344CB8AC3E}">
        <p14:creationId xmlns:p14="http://schemas.microsoft.com/office/powerpoint/2010/main" val="341155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D51E0A8-C12F-40EA-B902-15F8E5802771}"/>
              </a:ext>
            </a:extLst>
          </p:cNvPr>
          <p:cNvSpPr/>
          <p:nvPr/>
        </p:nvSpPr>
        <p:spPr>
          <a:xfrm>
            <a:off x="3435997" y="4237061"/>
            <a:ext cx="3117127" cy="2173346"/>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7251E559-9217-4335-A113-BE13956EB882}"/>
              </a:ext>
            </a:extLst>
          </p:cNvPr>
          <p:cNvSpPr>
            <a:spLocks noGrp="1"/>
          </p:cNvSpPr>
          <p:nvPr>
            <p:ph type="sldNum" sz="quarter" idx="12"/>
          </p:nvPr>
        </p:nvSpPr>
        <p:spPr/>
        <p:txBody>
          <a:bodyPr/>
          <a:lstStyle/>
          <a:p>
            <a:fld id="{F4B54143-4A7D-48E2-B99E-606F831BC0BC}" type="slidenum">
              <a:rPr lang="en-GB" smtClean="0"/>
              <a:t>22</a:t>
            </a:fld>
            <a:endParaRPr lang="en-GB"/>
          </a:p>
        </p:txBody>
      </p:sp>
      <p:sp>
        <p:nvSpPr>
          <p:cNvPr id="9" name="TextBox 8">
            <a:extLst>
              <a:ext uri="{FF2B5EF4-FFF2-40B4-BE49-F238E27FC236}">
                <a16:creationId xmlns:a16="http://schemas.microsoft.com/office/drawing/2014/main" id="{063182AE-B043-4075-B19B-CBEE2AD5A9BA}"/>
              </a:ext>
            </a:extLst>
          </p:cNvPr>
          <p:cNvSpPr txBox="1"/>
          <p:nvPr/>
        </p:nvSpPr>
        <p:spPr>
          <a:xfrm>
            <a:off x="260798" y="164191"/>
            <a:ext cx="6336405" cy="292388"/>
          </a:xfrm>
          <a:prstGeom prst="rect">
            <a:avLst/>
          </a:prstGeom>
          <a:noFill/>
        </p:spPr>
        <p:txBody>
          <a:bodyPr wrap="square" rtlCol="0">
            <a:spAutoFit/>
          </a:bodyPr>
          <a:lstStyle/>
          <a:p>
            <a:pPr algn="ctr"/>
            <a:r>
              <a:rPr lang="en-GB" sz="1300" spc="300">
                <a:latin typeface="Gill Sans MT" panose="020B0502020104020203" pitchFamily="34" charset="0"/>
              </a:rPr>
              <a:t>HEALTH, SAFETY &amp; WELFARE</a:t>
            </a:r>
          </a:p>
        </p:txBody>
      </p:sp>
      <p:sp>
        <p:nvSpPr>
          <p:cNvPr id="10" name="TextBox 9">
            <a:extLst>
              <a:ext uri="{FF2B5EF4-FFF2-40B4-BE49-F238E27FC236}">
                <a16:creationId xmlns:a16="http://schemas.microsoft.com/office/drawing/2014/main" id="{5F713345-D01A-4101-A10B-96666F7E9FF8}"/>
              </a:ext>
            </a:extLst>
          </p:cNvPr>
          <p:cNvSpPr txBox="1"/>
          <p:nvPr/>
        </p:nvSpPr>
        <p:spPr>
          <a:xfrm>
            <a:off x="260798" y="382635"/>
            <a:ext cx="6336405" cy="492443"/>
          </a:xfrm>
          <a:prstGeom prst="rect">
            <a:avLst/>
          </a:prstGeom>
          <a:noFill/>
        </p:spPr>
        <p:txBody>
          <a:bodyPr wrap="square" rtlCol="0">
            <a:spAutoFit/>
          </a:bodyPr>
          <a:lstStyle/>
          <a:p>
            <a:pPr algn="ctr"/>
            <a:r>
              <a:rPr lang="en-GB" sz="2600" b="1">
                <a:latin typeface="Gill Sans MT" panose="020B0502020104020203" pitchFamily="34" charset="0"/>
              </a:rPr>
              <a:t>FEELING UNWELL?</a:t>
            </a:r>
          </a:p>
        </p:txBody>
      </p:sp>
      <p:sp>
        <p:nvSpPr>
          <p:cNvPr id="2" name="Rectangle 1">
            <a:extLst>
              <a:ext uri="{FF2B5EF4-FFF2-40B4-BE49-F238E27FC236}">
                <a16:creationId xmlns:a16="http://schemas.microsoft.com/office/drawing/2014/main" id="{39895955-2324-49B3-8F0F-736478CA3456}"/>
              </a:ext>
            </a:extLst>
          </p:cNvPr>
          <p:cNvSpPr/>
          <p:nvPr/>
        </p:nvSpPr>
        <p:spPr>
          <a:xfrm>
            <a:off x="264445" y="1358480"/>
            <a:ext cx="6197705" cy="600164"/>
          </a:xfrm>
          <a:prstGeom prst="rect">
            <a:avLst/>
          </a:prstGeom>
        </p:spPr>
        <p:txBody>
          <a:bodyPr wrap="square">
            <a:spAutoFit/>
          </a:bodyPr>
          <a:lstStyle/>
          <a:p>
            <a:pPr algn="just"/>
            <a:r>
              <a:rPr lang="en-US" sz="1100">
                <a:latin typeface="Calibri" panose="020F0502020204030204" pitchFamily="34" charset="0"/>
                <a:ea typeface="Calibri" panose="020F0502020204030204" pitchFamily="34" charset="0"/>
                <a:cs typeface="Times New Roman" panose="02020603050405020304" pitchFamily="18" charset="0"/>
              </a:rPr>
              <a:t>If you have a small problem, go to </a:t>
            </a:r>
            <a:r>
              <a:rPr lang="en-US" sz="1100" b="1">
                <a:latin typeface="Calibri" panose="020F0502020204030204" pitchFamily="34" charset="0"/>
                <a:ea typeface="Calibri" panose="020F0502020204030204" pitchFamily="34" charset="0"/>
                <a:cs typeface="Times New Roman" panose="02020603050405020304" pitchFamily="18" charset="0"/>
              </a:rPr>
              <a:t>BOOTS</a:t>
            </a:r>
            <a:r>
              <a:rPr lang="en-US" sz="1100">
                <a:latin typeface="Calibri" panose="020F0502020204030204" pitchFamily="34" charset="0"/>
                <a:ea typeface="Calibri" panose="020F0502020204030204" pitchFamily="34" charset="0"/>
                <a:cs typeface="Times New Roman" panose="02020603050405020304" pitchFamily="18" charset="0"/>
              </a:rPr>
              <a:t> in Clifton Down and speak to the </a:t>
            </a:r>
            <a:r>
              <a:rPr lang="en-US" sz="1100" b="1">
                <a:latin typeface="Calibri" panose="020F0502020204030204" pitchFamily="34" charset="0"/>
                <a:ea typeface="Calibri" panose="020F0502020204030204" pitchFamily="34" charset="0"/>
                <a:cs typeface="Times New Roman" panose="02020603050405020304" pitchFamily="18" charset="0"/>
              </a:rPr>
              <a:t>Pharmacist</a:t>
            </a:r>
            <a:r>
              <a:rPr lang="en-US" sz="1100">
                <a:latin typeface="Calibri" panose="020F0502020204030204" pitchFamily="34" charset="0"/>
                <a:ea typeface="Calibri" panose="020F0502020204030204" pitchFamily="34" charset="0"/>
                <a:cs typeface="Times New Roman" panose="02020603050405020304" pitchFamily="18" charset="0"/>
              </a:rPr>
              <a:t>. Medical prescriptions cost less than £10 per item. Alternatively, go to the office and ask for help. Several members of our staff are ‘First Aid’ trained.  If you have a bigger problem, go to the doctor:</a:t>
            </a:r>
            <a:endParaRPr lang="en-GB" sz="1100"/>
          </a:p>
        </p:txBody>
      </p:sp>
      <p:sp>
        <p:nvSpPr>
          <p:cNvPr id="12" name="Rectangle 11">
            <a:extLst>
              <a:ext uri="{FF2B5EF4-FFF2-40B4-BE49-F238E27FC236}">
                <a16:creationId xmlns:a16="http://schemas.microsoft.com/office/drawing/2014/main" id="{4D34B100-3EF5-4D3E-8808-42432D28DC06}"/>
              </a:ext>
            </a:extLst>
          </p:cNvPr>
          <p:cNvSpPr/>
          <p:nvPr/>
        </p:nvSpPr>
        <p:spPr>
          <a:xfrm>
            <a:off x="264446" y="1135080"/>
            <a:ext cx="1586427" cy="276999"/>
          </a:xfrm>
          <a:prstGeom prst="rect">
            <a:avLst/>
          </a:prstGeom>
        </p:spPr>
        <p:txBody>
          <a:bodyPr wrap="square">
            <a:spAutoFit/>
          </a:bodyPr>
          <a:lstStyle/>
          <a:p>
            <a:r>
              <a:rPr lang="en-GB" sz="1200" b="1">
                <a:latin typeface="Gill Sans MT" panose="020B0502020104020203" pitchFamily="34" charset="0"/>
                <a:ea typeface="Calibri" panose="020F0502020204030204" pitchFamily="34" charset="0"/>
                <a:cs typeface="Times New Roman" panose="02020603050405020304" pitchFamily="18" charset="0"/>
              </a:rPr>
              <a:t>WHAT TO DO:</a:t>
            </a:r>
            <a:endParaRPr lang="en-GB" sz="1200">
              <a:latin typeface="Gill Sans MT" panose="020B0502020104020203"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8C1FAC6-5A5A-4ECB-BD18-565DE01F05D4}"/>
              </a:ext>
            </a:extLst>
          </p:cNvPr>
          <p:cNvSpPr/>
          <p:nvPr/>
        </p:nvSpPr>
        <p:spPr>
          <a:xfrm>
            <a:off x="319532" y="2282585"/>
            <a:ext cx="2948389" cy="1019895"/>
          </a:xfrm>
          <a:prstGeom prst="rect">
            <a:avLst/>
          </a:prstGeom>
        </p:spPr>
        <p:txBody>
          <a:bodyPr wrap="square">
            <a:spAutoFit/>
          </a:bodyPr>
          <a:lstStyle/>
          <a:p>
            <a:pPr>
              <a:lnSpc>
                <a:spcPct val="115000"/>
              </a:lnSpc>
              <a:spcAft>
                <a:spcPts val="0"/>
              </a:spcAft>
            </a:pPr>
            <a:r>
              <a:rPr lang="en-US" sz="1100" b="1">
                <a:latin typeface="Gill Sans MT" panose="020B0502020104020203" pitchFamily="34" charset="0"/>
                <a:ea typeface="Calibri" panose="020F0502020204030204" pitchFamily="34" charset="0"/>
                <a:cs typeface="Times New Roman" panose="02020603050405020304" pitchFamily="18" charset="0"/>
              </a:rPr>
              <a:t>Pembroke Road Surgery</a:t>
            </a:r>
            <a:br>
              <a:rPr lang="en-US" sz="1100">
                <a:latin typeface="Calibri" panose="020F0502020204030204" pitchFamily="34" charset="0"/>
                <a:ea typeface="Calibri" panose="020F0502020204030204" pitchFamily="34" charset="0"/>
                <a:cs typeface="Times New Roman" panose="02020603050405020304" pitchFamily="18" charset="0"/>
              </a:rPr>
            </a:br>
            <a:r>
              <a:rPr lang="en-US" sz="1100">
                <a:latin typeface="Calibri" panose="020F0502020204030204" pitchFamily="34" charset="0"/>
                <a:ea typeface="Calibri" panose="020F0502020204030204" pitchFamily="34" charset="0"/>
                <a:cs typeface="Times New Roman" panose="02020603050405020304" pitchFamily="18" charset="0"/>
              </a:rPr>
              <a:t>111 Pembroke Road, Clifton, Bristol, BS8 3EU</a:t>
            </a:r>
            <a:endParaRPr lang="en-GB" sz="11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050">
                <a:latin typeface="Calibri" panose="020F0502020204030204" pitchFamily="34" charset="0"/>
                <a:ea typeface="Calibri" panose="020F0502020204030204" pitchFamily="34" charset="0"/>
                <a:cs typeface="Times New Roman" panose="02020603050405020304" pitchFamily="18" charset="0"/>
              </a:rPr>
              <a:t>There are no charges for ELC students.</a:t>
            </a:r>
          </a:p>
          <a:p>
            <a:pPr>
              <a:lnSpc>
                <a:spcPct val="115000"/>
              </a:lnSpc>
              <a:spcAft>
                <a:spcPts val="0"/>
              </a:spcAft>
            </a:pPr>
            <a:r>
              <a:rPr lang="en-US" sz="1000" b="1">
                <a:latin typeface="Calibri" panose="020F0502020204030204" pitchFamily="34" charset="0"/>
                <a:ea typeface="Calibri" panose="020F0502020204030204" pitchFamily="34" charset="0"/>
                <a:cs typeface="Times New Roman" panose="02020603050405020304" pitchFamily="18" charset="0"/>
              </a:rPr>
              <a:t>Tel: </a:t>
            </a:r>
            <a:r>
              <a:rPr lang="en-US" sz="1000">
                <a:latin typeface="Calibri" panose="020F0502020204030204" pitchFamily="34" charset="0"/>
                <a:ea typeface="Calibri" panose="020F0502020204030204" pitchFamily="34" charset="0"/>
                <a:cs typeface="Times New Roman" panose="02020603050405020304" pitchFamily="18" charset="0"/>
              </a:rPr>
              <a:t>+44 (0)117 9733790 </a:t>
            </a:r>
            <a:endParaRPr lang="en-GB" sz="10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00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http://www.pembrokeroadsurgery.co.uk/index.html</a:t>
            </a:r>
            <a:r>
              <a:rPr lang="en-US" sz="1000">
                <a:latin typeface="Calibri" panose="020F0502020204030204" pitchFamily="34" charset="0"/>
                <a:ea typeface="Calibri" panose="020F0502020204030204" pitchFamily="34" charset="0"/>
                <a:cs typeface="Times New Roman" panose="02020603050405020304" pitchFamily="18"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BFA61EE-A385-44B7-A89F-F763FED6E32E}"/>
              </a:ext>
            </a:extLst>
          </p:cNvPr>
          <p:cNvSpPr/>
          <p:nvPr/>
        </p:nvSpPr>
        <p:spPr>
          <a:xfrm>
            <a:off x="368064" y="3466559"/>
            <a:ext cx="515851"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MON</a:t>
            </a:r>
          </a:p>
          <a:p>
            <a:r>
              <a:rPr lang="en-GB" sz="500" b="1">
                <a:solidFill>
                  <a:schemeClr val="bg1"/>
                </a:solidFill>
              </a:rPr>
              <a:t>8.15 – 18.30</a:t>
            </a:r>
          </a:p>
        </p:txBody>
      </p:sp>
      <p:sp>
        <p:nvSpPr>
          <p:cNvPr id="19" name="Rectangle 18">
            <a:extLst>
              <a:ext uri="{FF2B5EF4-FFF2-40B4-BE49-F238E27FC236}">
                <a16:creationId xmlns:a16="http://schemas.microsoft.com/office/drawing/2014/main" id="{E71E9655-92F8-4650-A007-52B903742BAF}"/>
              </a:ext>
            </a:extLst>
          </p:cNvPr>
          <p:cNvSpPr/>
          <p:nvPr/>
        </p:nvSpPr>
        <p:spPr>
          <a:xfrm>
            <a:off x="832991" y="3466559"/>
            <a:ext cx="515851"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TUE</a:t>
            </a:r>
          </a:p>
          <a:p>
            <a:r>
              <a:rPr lang="en-GB" sz="500" b="1">
                <a:solidFill>
                  <a:schemeClr val="bg1"/>
                </a:solidFill>
              </a:rPr>
              <a:t>7.30 – 19.00</a:t>
            </a:r>
          </a:p>
        </p:txBody>
      </p:sp>
      <p:sp>
        <p:nvSpPr>
          <p:cNvPr id="20" name="Rectangle 19">
            <a:extLst>
              <a:ext uri="{FF2B5EF4-FFF2-40B4-BE49-F238E27FC236}">
                <a16:creationId xmlns:a16="http://schemas.microsoft.com/office/drawing/2014/main" id="{909843D5-E01D-4833-866D-7F43389D5A6E}"/>
              </a:ext>
            </a:extLst>
          </p:cNvPr>
          <p:cNvSpPr/>
          <p:nvPr/>
        </p:nvSpPr>
        <p:spPr>
          <a:xfrm>
            <a:off x="1297917" y="3466559"/>
            <a:ext cx="515851"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WED</a:t>
            </a:r>
          </a:p>
          <a:p>
            <a:r>
              <a:rPr lang="en-GB" sz="500" b="1">
                <a:solidFill>
                  <a:schemeClr val="bg1"/>
                </a:solidFill>
              </a:rPr>
              <a:t>8.15 – 19.00</a:t>
            </a:r>
          </a:p>
        </p:txBody>
      </p:sp>
      <p:sp>
        <p:nvSpPr>
          <p:cNvPr id="21" name="Rectangle 20">
            <a:extLst>
              <a:ext uri="{FF2B5EF4-FFF2-40B4-BE49-F238E27FC236}">
                <a16:creationId xmlns:a16="http://schemas.microsoft.com/office/drawing/2014/main" id="{4166B70D-DE50-4AE6-81D6-D8DA74123CB7}"/>
              </a:ext>
            </a:extLst>
          </p:cNvPr>
          <p:cNvSpPr/>
          <p:nvPr/>
        </p:nvSpPr>
        <p:spPr>
          <a:xfrm>
            <a:off x="1762843" y="3466559"/>
            <a:ext cx="515851"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THU</a:t>
            </a:r>
          </a:p>
          <a:p>
            <a:r>
              <a:rPr lang="en-GB" sz="500" b="1">
                <a:solidFill>
                  <a:schemeClr val="bg1"/>
                </a:solidFill>
              </a:rPr>
              <a:t>8.15 – 18.30</a:t>
            </a:r>
          </a:p>
        </p:txBody>
      </p:sp>
      <p:sp>
        <p:nvSpPr>
          <p:cNvPr id="22" name="Rectangle 21">
            <a:extLst>
              <a:ext uri="{FF2B5EF4-FFF2-40B4-BE49-F238E27FC236}">
                <a16:creationId xmlns:a16="http://schemas.microsoft.com/office/drawing/2014/main" id="{F1C8C4E5-E13D-498E-A065-5FB924E6B645}"/>
              </a:ext>
            </a:extLst>
          </p:cNvPr>
          <p:cNvSpPr/>
          <p:nvPr/>
        </p:nvSpPr>
        <p:spPr>
          <a:xfrm>
            <a:off x="2227769" y="3466559"/>
            <a:ext cx="515851"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FRI</a:t>
            </a:r>
          </a:p>
          <a:p>
            <a:r>
              <a:rPr lang="en-GB" sz="500" b="1">
                <a:solidFill>
                  <a:schemeClr val="bg1"/>
                </a:solidFill>
              </a:rPr>
              <a:t>8.15 – 18.30</a:t>
            </a:r>
          </a:p>
        </p:txBody>
      </p:sp>
      <p:sp>
        <p:nvSpPr>
          <p:cNvPr id="23" name="Rectangle 22">
            <a:extLst>
              <a:ext uri="{FF2B5EF4-FFF2-40B4-BE49-F238E27FC236}">
                <a16:creationId xmlns:a16="http://schemas.microsoft.com/office/drawing/2014/main" id="{9B468959-3F63-4A0B-B7EB-09E45B4072A9}"/>
              </a:ext>
            </a:extLst>
          </p:cNvPr>
          <p:cNvSpPr/>
          <p:nvPr/>
        </p:nvSpPr>
        <p:spPr>
          <a:xfrm>
            <a:off x="2692695" y="3466559"/>
            <a:ext cx="515851"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FRI</a:t>
            </a:r>
          </a:p>
          <a:p>
            <a:r>
              <a:rPr lang="en-GB" sz="500" b="1">
                <a:solidFill>
                  <a:schemeClr val="bg1"/>
                </a:solidFill>
              </a:rPr>
              <a:t>8.30 – 10.30</a:t>
            </a:r>
          </a:p>
        </p:txBody>
      </p:sp>
      <p:sp>
        <p:nvSpPr>
          <p:cNvPr id="24" name="Rectangle 23">
            <a:extLst>
              <a:ext uri="{FF2B5EF4-FFF2-40B4-BE49-F238E27FC236}">
                <a16:creationId xmlns:a16="http://schemas.microsoft.com/office/drawing/2014/main" id="{2A8B25D7-8522-4F1F-AD8A-7DEB5586292D}"/>
              </a:ext>
            </a:extLst>
          </p:cNvPr>
          <p:cNvSpPr/>
          <p:nvPr/>
        </p:nvSpPr>
        <p:spPr>
          <a:xfrm>
            <a:off x="326529" y="4234197"/>
            <a:ext cx="2903004" cy="1577355"/>
          </a:xfrm>
          <a:prstGeom prst="rect">
            <a:avLst/>
          </a:prstGeom>
        </p:spPr>
        <p:txBody>
          <a:bodyPr wrap="square">
            <a:spAutoFit/>
          </a:bodyPr>
          <a:lstStyle/>
          <a:p>
            <a:pPr>
              <a:lnSpc>
                <a:spcPct val="115000"/>
              </a:lnSpc>
              <a:spcAft>
                <a:spcPts val="0"/>
              </a:spcAft>
            </a:pPr>
            <a:r>
              <a:rPr lang="en-US" sz="1100" b="1" err="1">
                <a:latin typeface="Gill Sans MT" panose="020B0502020104020203" pitchFamily="34" charset="0"/>
                <a:ea typeface="Calibri" panose="020F0502020204030204" pitchFamily="34" charset="0"/>
                <a:cs typeface="Times New Roman" panose="02020603050405020304" pitchFamily="18" charset="0"/>
              </a:rPr>
              <a:t>Whiteladies</a:t>
            </a:r>
            <a:r>
              <a:rPr lang="en-US" sz="1100" b="1">
                <a:latin typeface="Gill Sans MT" panose="020B0502020104020203" pitchFamily="34" charset="0"/>
                <a:ea typeface="Calibri" panose="020F0502020204030204" pitchFamily="34" charset="0"/>
                <a:cs typeface="Times New Roman" panose="02020603050405020304" pitchFamily="18" charset="0"/>
              </a:rPr>
              <a:t> Medical Group</a:t>
            </a:r>
            <a:br>
              <a:rPr lang="en-US" sz="1100">
                <a:latin typeface="Calibri" panose="020F0502020204030204" pitchFamily="34" charset="0"/>
                <a:ea typeface="Calibri" panose="020F0502020204030204" pitchFamily="34" charset="0"/>
                <a:cs typeface="Times New Roman" panose="02020603050405020304" pitchFamily="18" charset="0"/>
              </a:rPr>
            </a:br>
            <a:r>
              <a:rPr lang="en-GB" sz="1100" err="1">
                <a:latin typeface="Calibri" panose="020F0502020204030204" pitchFamily="34" charset="0"/>
                <a:ea typeface="Calibri" panose="020F0502020204030204" pitchFamily="34" charset="0"/>
                <a:cs typeface="Times New Roman" panose="02020603050405020304" pitchFamily="18" charset="0"/>
              </a:rPr>
              <a:t>Whiteladies</a:t>
            </a:r>
            <a:r>
              <a:rPr lang="en-GB" sz="1100">
                <a:latin typeface="Calibri" panose="020F0502020204030204" pitchFamily="34" charset="0"/>
                <a:ea typeface="Calibri" panose="020F0502020204030204" pitchFamily="34" charset="0"/>
                <a:cs typeface="Times New Roman" panose="02020603050405020304" pitchFamily="18" charset="0"/>
              </a:rPr>
              <a:t> Health Centre, Whatley Road, Clifton, Bristol, BS8 2PU</a:t>
            </a:r>
          </a:p>
          <a:p>
            <a:pPr>
              <a:lnSpc>
                <a:spcPct val="115000"/>
              </a:lnSpc>
              <a:spcAft>
                <a:spcPts val="0"/>
              </a:spcAft>
            </a:pPr>
            <a:r>
              <a:rPr lang="en-GB" sz="1050">
                <a:latin typeface="Calibri" panose="020F0502020204030204" pitchFamily="34" charset="0"/>
                <a:ea typeface="Calibri" panose="020F0502020204030204" pitchFamily="34" charset="0"/>
                <a:cs typeface="Times New Roman" panose="02020603050405020304" pitchFamily="18" charset="0"/>
              </a:rPr>
              <a:t>There are no charges for European and EEA students. Other students must pay a charge for their appointment. </a:t>
            </a:r>
          </a:p>
          <a:p>
            <a:pPr>
              <a:lnSpc>
                <a:spcPct val="115000"/>
              </a:lnSpc>
              <a:spcAft>
                <a:spcPts val="0"/>
              </a:spcAft>
            </a:pPr>
            <a:r>
              <a:rPr lang="de-DE" sz="1000" b="1">
                <a:latin typeface="Calibri" panose="020F0502020204030204" pitchFamily="34" charset="0"/>
                <a:cs typeface="Times New Roman" panose="02020603050405020304" pitchFamily="18" charset="0"/>
              </a:rPr>
              <a:t>Tel: </a:t>
            </a:r>
            <a:r>
              <a:rPr lang="en-US" sz="1000">
                <a:latin typeface="Calibri" panose="020F0502020204030204" pitchFamily="34" charset="0"/>
                <a:ea typeface="Calibri" panose="020F0502020204030204" pitchFamily="34" charset="0"/>
                <a:cs typeface="Times New Roman" panose="02020603050405020304" pitchFamily="18" charset="0"/>
              </a:rPr>
              <a:t>+44 (0)117</a:t>
            </a:r>
            <a:r>
              <a:rPr lang="de-DE" sz="1000">
                <a:latin typeface="Calibri" panose="020F0502020204030204" pitchFamily="34" charset="0"/>
                <a:cs typeface="Times New Roman" panose="02020603050405020304" pitchFamily="18" charset="0"/>
              </a:rPr>
              <a:t> 973 1201</a:t>
            </a:r>
          </a:p>
          <a:p>
            <a:pPr>
              <a:lnSpc>
                <a:spcPct val="115000"/>
              </a:lnSpc>
              <a:spcAft>
                <a:spcPts val="0"/>
              </a:spcAft>
            </a:pPr>
            <a:r>
              <a:rPr lang="de-DE" sz="1000">
                <a:latin typeface="Calibri" panose="020F0502020204030204" pitchFamily="34" charset="0"/>
                <a:cs typeface="Times New Roman" panose="02020603050405020304" pitchFamily="18" charset="0"/>
                <a:hlinkClick r:id="rId3"/>
              </a:rPr>
              <a:t>www.whiteladiesmedical.nhs.uk</a:t>
            </a:r>
            <a:endParaRPr lang="de-DE" sz="1000">
              <a:latin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68A75DC-C8DD-41F9-979F-5B34B350FE24}"/>
              </a:ext>
            </a:extLst>
          </p:cNvPr>
          <p:cNvSpPr/>
          <p:nvPr/>
        </p:nvSpPr>
        <p:spPr>
          <a:xfrm>
            <a:off x="368065" y="5759805"/>
            <a:ext cx="1394778"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Open Surgery</a:t>
            </a:r>
          </a:p>
          <a:p>
            <a:r>
              <a:rPr lang="en-GB" sz="500" b="1">
                <a:solidFill>
                  <a:schemeClr val="bg1"/>
                </a:solidFill>
              </a:rPr>
              <a:t>MORNINGS</a:t>
            </a:r>
          </a:p>
        </p:txBody>
      </p:sp>
      <p:sp>
        <p:nvSpPr>
          <p:cNvPr id="26" name="Rectangle 25">
            <a:extLst>
              <a:ext uri="{FF2B5EF4-FFF2-40B4-BE49-F238E27FC236}">
                <a16:creationId xmlns:a16="http://schemas.microsoft.com/office/drawing/2014/main" id="{58524479-623A-40AE-8315-2E911B362567}"/>
              </a:ext>
            </a:extLst>
          </p:cNvPr>
          <p:cNvSpPr/>
          <p:nvPr/>
        </p:nvSpPr>
        <p:spPr>
          <a:xfrm>
            <a:off x="1762843" y="5759805"/>
            <a:ext cx="1445703"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8.00 – 10.30</a:t>
            </a:r>
          </a:p>
          <a:p>
            <a:r>
              <a:rPr lang="en-GB" sz="500" b="1">
                <a:solidFill>
                  <a:schemeClr val="bg1"/>
                </a:solidFill>
              </a:rPr>
              <a:t>MON - FRI</a:t>
            </a:r>
          </a:p>
        </p:txBody>
      </p:sp>
      <p:sp>
        <p:nvSpPr>
          <p:cNvPr id="31" name="Rectangle 30">
            <a:extLst>
              <a:ext uri="{FF2B5EF4-FFF2-40B4-BE49-F238E27FC236}">
                <a16:creationId xmlns:a16="http://schemas.microsoft.com/office/drawing/2014/main" id="{746AA53C-A388-4A54-ADB0-EE9BE80F80C0}"/>
              </a:ext>
            </a:extLst>
          </p:cNvPr>
          <p:cNvSpPr/>
          <p:nvPr/>
        </p:nvSpPr>
        <p:spPr>
          <a:xfrm>
            <a:off x="368065" y="6036804"/>
            <a:ext cx="1394778"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Appointments</a:t>
            </a:r>
          </a:p>
          <a:p>
            <a:r>
              <a:rPr lang="en-GB" sz="500" b="1">
                <a:solidFill>
                  <a:schemeClr val="bg1"/>
                </a:solidFill>
              </a:rPr>
              <a:t>AFTERNOONS</a:t>
            </a:r>
          </a:p>
        </p:txBody>
      </p:sp>
      <p:sp>
        <p:nvSpPr>
          <p:cNvPr id="32" name="Rectangle 31">
            <a:extLst>
              <a:ext uri="{FF2B5EF4-FFF2-40B4-BE49-F238E27FC236}">
                <a16:creationId xmlns:a16="http://schemas.microsoft.com/office/drawing/2014/main" id="{FB1873A4-59BA-411B-8B95-598DCE8ECBE4}"/>
              </a:ext>
            </a:extLst>
          </p:cNvPr>
          <p:cNvSpPr/>
          <p:nvPr/>
        </p:nvSpPr>
        <p:spPr>
          <a:xfrm>
            <a:off x="1762843" y="6036804"/>
            <a:ext cx="1445703" cy="276999"/>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a:solidFill>
                  <a:schemeClr val="bg1"/>
                </a:solidFill>
              </a:rPr>
              <a:t>13.30 – 18.00</a:t>
            </a:r>
          </a:p>
          <a:p>
            <a:r>
              <a:rPr lang="en-GB" sz="500" b="1">
                <a:solidFill>
                  <a:schemeClr val="bg1"/>
                </a:solidFill>
              </a:rPr>
              <a:t>MON - FRI</a:t>
            </a:r>
          </a:p>
        </p:txBody>
      </p:sp>
      <p:sp>
        <p:nvSpPr>
          <p:cNvPr id="33" name="Rectangle 32">
            <a:extLst>
              <a:ext uri="{FF2B5EF4-FFF2-40B4-BE49-F238E27FC236}">
                <a16:creationId xmlns:a16="http://schemas.microsoft.com/office/drawing/2014/main" id="{AEB21EFD-70CA-4109-8E18-441A8309F274}"/>
              </a:ext>
            </a:extLst>
          </p:cNvPr>
          <p:cNvSpPr/>
          <p:nvPr/>
        </p:nvSpPr>
        <p:spPr>
          <a:xfrm>
            <a:off x="267710" y="2185533"/>
            <a:ext cx="3040147" cy="1935518"/>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4FFD465-7E37-4606-984A-EE86487A4FE6}"/>
              </a:ext>
            </a:extLst>
          </p:cNvPr>
          <p:cNvSpPr/>
          <p:nvPr/>
        </p:nvSpPr>
        <p:spPr>
          <a:xfrm>
            <a:off x="267723" y="4237061"/>
            <a:ext cx="3040148" cy="2173346"/>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C7CFA1DD-551E-4E93-9616-2B681FF67AF4}"/>
              </a:ext>
            </a:extLst>
          </p:cNvPr>
          <p:cNvSpPr/>
          <p:nvPr/>
        </p:nvSpPr>
        <p:spPr>
          <a:xfrm>
            <a:off x="3438409" y="2212627"/>
            <a:ext cx="3067354" cy="1938992"/>
          </a:xfrm>
          <a:prstGeom prst="rect">
            <a:avLst/>
          </a:prstGeom>
        </p:spPr>
        <p:txBody>
          <a:bodyPr wrap="square" lIns="91440" tIns="45720" rIns="91440" bIns="45720" anchor="t">
            <a:spAutoFit/>
          </a:bodyPr>
          <a:lstStyle/>
          <a:p>
            <a:r>
              <a:rPr lang="en-US" sz="1000" b="1">
                <a:latin typeface="Gill Sans MT"/>
                <a:ea typeface="Calibri" panose="020F0502020204030204" pitchFamily="34" charset="0"/>
                <a:cs typeface="Times New Roman"/>
              </a:rPr>
              <a:t>Dentist </a:t>
            </a:r>
            <a:br>
              <a:rPr lang="en-US" sz="1000">
                <a:latin typeface="Calibri" panose="020F0502020204030204" pitchFamily="34" charset="0"/>
                <a:ea typeface="Calibri" panose="020F0502020204030204" pitchFamily="34" charset="0"/>
                <a:cs typeface="Times New Roman" panose="02020603050405020304" pitchFamily="18" charset="0"/>
              </a:rPr>
            </a:br>
            <a:r>
              <a:rPr lang="en-GB" sz="1000">
                <a:ea typeface="+mn-lt"/>
                <a:cs typeface="+mn-lt"/>
                <a:hlinkClick r:id="rId4"/>
              </a:rPr>
              <a:t>Bupa Dental Care</a:t>
            </a:r>
            <a:r>
              <a:rPr lang="en-GB" sz="1000">
                <a:ea typeface="+mn-lt"/>
                <a:cs typeface="+mn-lt"/>
              </a:rPr>
              <a:t> 40 - 42 Regent Street, Clifton, Bristol, BS8 4HU (Clifton Village) </a:t>
            </a:r>
            <a:br>
              <a:rPr lang="en-GB" sz="1000">
                <a:ea typeface="+mn-lt"/>
                <a:cs typeface="+mn-lt"/>
              </a:rPr>
            </a:br>
            <a:r>
              <a:rPr lang="en-GB" sz="1000" b="1">
                <a:ea typeface="+mn-lt"/>
                <a:cs typeface="+mn-lt"/>
              </a:rPr>
              <a:t>Tel: </a:t>
            </a:r>
            <a:r>
              <a:rPr lang="en-GB" sz="1000">
                <a:ea typeface="+mn-lt"/>
                <a:cs typeface="+mn-lt"/>
              </a:rPr>
              <a:t>+44 (0)117 9467990</a:t>
            </a:r>
            <a:br>
              <a:rPr lang="en-GB" sz="1000">
                <a:ea typeface="+mn-lt"/>
                <a:cs typeface="+mn-lt"/>
              </a:rPr>
            </a:br>
            <a:r>
              <a:rPr lang="en-GB" sz="900">
                <a:ea typeface="+mn-lt"/>
                <a:cs typeface="+mn-lt"/>
              </a:rPr>
              <a:t>Treatment isn’t cheap. You can expect to pay around £60 for a check-up and will need to pay more if you require further treatment. </a:t>
            </a:r>
            <a:endParaRPr lang="en-US" sz="900">
              <a:cs typeface="Calibri"/>
            </a:endParaRPr>
          </a:p>
          <a:p>
            <a:r>
              <a:rPr lang="en-GB" sz="1000">
                <a:ea typeface="+mn-lt"/>
                <a:cs typeface="+mn-lt"/>
                <a:hlinkClick r:id="rId5"/>
              </a:rPr>
              <a:t>University Dental Hospital</a:t>
            </a:r>
            <a:r>
              <a:rPr lang="en-GB" sz="1000">
                <a:ea typeface="+mn-lt"/>
                <a:cs typeface="+mn-lt"/>
              </a:rPr>
              <a:t> Lower Maudlin Street, BS1 2LY Access to the urgent dental care service is via appointment only. </a:t>
            </a:r>
            <a:br>
              <a:rPr lang="en-GB" sz="1000">
                <a:ea typeface="+mn-lt"/>
                <a:cs typeface="+mn-lt"/>
              </a:rPr>
            </a:br>
            <a:r>
              <a:rPr lang="en-GB" sz="1000" b="1">
                <a:ea typeface="+mn-lt"/>
                <a:cs typeface="+mn-lt"/>
              </a:rPr>
              <a:t>Tel: </a:t>
            </a:r>
            <a:r>
              <a:rPr lang="en-GB" sz="1000">
                <a:ea typeface="+mn-lt"/>
                <a:cs typeface="+mn-lt"/>
              </a:rPr>
              <a:t>+44 (0)117 342 9525 (8.30am - 10.30am, Monday to Friday)</a:t>
            </a:r>
            <a:endParaRPr lang="en-GB" sz="1000">
              <a:cs typeface="Calibri"/>
            </a:endParaRPr>
          </a:p>
        </p:txBody>
      </p:sp>
      <p:sp>
        <p:nvSpPr>
          <p:cNvPr id="36" name="Rectangle 35">
            <a:extLst>
              <a:ext uri="{FF2B5EF4-FFF2-40B4-BE49-F238E27FC236}">
                <a16:creationId xmlns:a16="http://schemas.microsoft.com/office/drawing/2014/main" id="{7C64C073-12E5-4E44-A310-7293ABAF841C}"/>
              </a:ext>
            </a:extLst>
          </p:cNvPr>
          <p:cNvSpPr/>
          <p:nvPr/>
        </p:nvSpPr>
        <p:spPr>
          <a:xfrm>
            <a:off x="3429886" y="2185438"/>
            <a:ext cx="3117125" cy="1935517"/>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93AD8F5-F618-4DB1-ABA7-A72C65761844}"/>
              </a:ext>
            </a:extLst>
          </p:cNvPr>
          <p:cNvSpPr/>
          <p:nvPr/>
        </p:nvSpPr>
        <p:spPr>
          <a:xfrm>
            <a:off x="3502090" y="4270947"/>
            <a:ext cx="2975109" cy="2108269"/>
          </a:xfrm>
          <a:prstGeom prst="rect">
            <a:avLst/>
          </a:prstGeom>
        </p:spPr>
        <p:txBody>
          <a:bodyPr wrap="square" lIns="91440" tIns="45720" rIns="91440" bIns="45720" anchor="t">
            <a:spAutoFit/>
          </a:bodyPr>
          <a:lstStyle/>
          <a:p>
            <a:pPr algn="just">
              <a:spcAft>
                <a:spcPts val="600"/>
              </a:spcAft>
            </a:pPr>
            <a:r>
              <a:rPr lang="en-GB" sz="1100" b="1">
                <a:latin typeface="Calibri"/>
                <a:ea typeface="Calibri" panose="020F0502020204030204" pitchFamily="34" charset="0"/>
                <a:cs typeface="Times New Roman"/>
              </a:rPr>
              <a:t>Call 111 </a:t>
            </a:r>
            <a:r>
              <a:rPr lang="en-GB" sz="1100">
                <a:latin typeface="Calibri"/>
                <a:ea typeface="Calibri" panose="020F0502020204030204" pitchFamily="34" charset="0"/>
                <a:cs typeface="Times New Roman"/>
              </a:rPr>
              <a:t>for telephone advice any time of the day or night and you will be able to speak to a trained medical practitioner who can advise you what to do. They also offer a translation service so, if necessary, you can discuss the problem in your own language.</a:t>
            </a:r>
          </a:p>
          <a:p>
            <a:pPr algn="just">
              <a:spcAft>
                <a:spcPts val="600"/>
              </a:spcAft>
            </a:pPr>
            <a:r>
              <a:rPr lang="en-GB" sz="1100" b="1">
                <a:latin typeface="Gill Sans MT"/>
                <a:cs typeface="Times New Roman"/>
              </a:rPr>
              <a:t>EMERGENCIES</a:t>
            </a:r>
            <a:r>
              <a:rPr lang="en-GB" sz="1100">
                <a:latin typeface="Calibri"/>
                <a:cs typeface="Times New Roman"/>
              </a:rPr>
              <a:t> </a:t>
            </a:r>
            <a:endParaRPr lang="en-GB" sz="1100">
              <a:latin typeface="Calibri" panose="020F0502020204030204" pitchFamily="34" charset="0"/>
              <a:cs typeface="Times New Roman" panose="02020603050405020304" pitchFamily="18" charset="0"/>
            </a:endParaRPr>
          </a:p>
          <a:p>
            <a:pPr algn="just">
              <a:spcAft>
                <a:spcPts val="600"/>
              </a:spcAft>
            </a:pPr>
            <a:r>
              <a:rPr lang="en-GB" sz="1100"/>
              <a:t>Go to the Accident and Emergency Department of the BRI hospital (Bristol Royal Infirmary) in the town centre, near the bus station. Remember to call ELC’s Emergency Number: </a:t>
            </a:r>
            <a:r>
              <a:rPr lang="en-GB" sz="1100" b="1"/>
              <a:t>+44 7697 82846.</a:t>
            </a:r>
            <a:endParaRPr lang="en-GB" sz="1100" b="1">
              <a:cs typeface="Calibri"/>
            </a:endParaRPr>
          </a:p>
        </p:txBody>
      </p:sp>
      <p:grpSp>
        <p:nvGrpSpPr>
          <p:cNvPr id="81" name="Group 80">
            <a:extLst>
              <a:ext uri="{FF2B5EF4-FFF2-40B4-BE49-F238E27FC236}">
                <a16:creationId xmlns:a16="http://schemas.microsoft.com/office/drawing/2014/main" id="{2C65914B-264F-42F9-803D-D95FBFECC0F8}"/>
              </a:ext>
            </a:extLst>
          </p:cNvPr>
          <p:cNvGrpSpPr/>
          <p:nvPr/>
        </p:nvGrpSpPr>
        <p:grpSpPr>
          <a:xfrm>
            <a:off x="316519" y="6683000"/>
            <a:ext cx="6188516" cy="3055563"/>
            <a:chOff x="47524" y="2257139"/>
            <a:chExt cx="6858000" cy="3386119"/>
          </a:xfrm>
        </p:grpSpPr>
        <p:pic>
          <p:nvPicPr>
            <p:cNvPr id="8" name="Picture 7">
              <a:extLst>
                <a:ext uri="{FF2B5EF4-FFF2-40B4-BE49-F238E27FC236}">
                  <a16:creationId xmlns:a16="http://schemas.microsoft.com/office/drawing/2014/main" id="{86F99DD8-7683-492E-BC09-263C7FE6E78E}"/>
                </a:ext>
              </a:extLst>
            </p:cNvPr>
            <p:cNvPicPr>
              <a:picLocks noChangeAspect="1"/>
            </p:cNvPicPr>
            <p:nvPr/>
          </p:nvPicPr>
          <p:blipFill rotWithShape="1">
            <a:blip r:embed="rId6"/>
            <a:srcRect t="679" b="-1"/>
            <a:stretch/>
          </p:blipFill>
          <p:spPr>
            <a:xfrm>
              <a:off x="47524" y="2257139"/>
              <a:ext cx="6858000" cy="3279766"/>
            </a:xfrm>
            <a:prstGeom prst="rect">
              <a:avLst/>
            </a:prstGeom>
          </p:spPr>
        </p:pic>
        <p:sp>
          <p:nvSpPr>
            <p:cNvPr id="42" name="Oval 41">
              <a:extLst>
                <a:ext uri="{FF2B5EF4-FFF2-40B4-BE49-F238E27FC236}">
                  <a16:creationId xmlns:a16="http://schemas.microsoft.com/office/drawing/2014/main" id="{AD543BDD-E410-44FB-A42A-40AB21889799}"/>
                </a:ext>
              </a:extLst>
            </p:cNvPr>
            <p:cNvSpPr/>
            <p:nvPr/>
          </p:nvSpPr>
          <p:spPr>
            <a:xfrm>
              <a:off x="2132159" y="2921504"/>
              <a:ext cx="66754" cy="7834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DDBDFDBE-A9FF-4CFD-8415-333D10558F37}"/>
                </a:ext>
              </a:extLst>
            </p:cNvPr>
            <p:cNvSpPr/>
            <p:nvPr/>
          </p:nvSpPr>
          <p:spPr>
            <a:xfrm>
              <a:off x="2180244" y="3235936"/>
              <a:ext cx="72219" cy="7824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E72C2EA1-5352-4AAA-AFD8-42C87CED2C54}"/>
                </a:ext>
              </a:extLst>
            </p:cNvPr>
            <p:cNvSpPr txBox="1"/>
            <p:nvPr/>
          </p:nvSpPr>
          <p:spPr>
            <a:xfrm>
              <a:off x="734824" y="2747564"/>
              <a:ext cx="1205249" cy="439197"/>
            </a:xfrm>
            <a:prstGeom prst="rect">
              <a:avLst/>
            </a:prstGeom>
            <a:solidFill>
              <a:schemeClr val="bg1"/>
            </a:solidFill>
            <a:ln>
              <a:solidFill>
                <a:schemeClr val="bg1">
                  <a:lumMod val="75000"/>
                </a:schemeClr>
              </a:solidFill>
            </a:ln>
          </p:spPr>
          <p:txBody>
            <a:bodyPr wrap="square" rtlCol="0">
              <a:spAutoFit/>
            </a:bodyPr>
            <a:lstStyle/>
            <a:p>
              <a:r>
                <a:rPr lang="en-GB" sz="1000" b="1">
                  <a:latin typeface="Gill Sans MT" panose="020B0502020104020203" pitchFamily="34" charset="0"/>
                </a:rPr>
                <a:t>Pembroke Road Surgery</a:t>
              </a:r>
            </a:p>
          </p:txBody>
        </p:sp>
        <p:sp>
          <p:nvSpPr>
            <p:cNvPr id="49" name="TextBox 48">
              <a:extLst>
                <a:ext uri="{FF2B5EF4-FFF2-40B4-BE49-F238E27FC236}">
                  <a16:creationId xmlns:a16="http://schemas.microsoft.com/office/drawing/2014/main" id="{20FA16CC-D829-4B42-B8D8-D2E10CB75E02}"/>
                </a:ext>
              </a:extLst>
            </p:cNvPr>
            <p:cNvSpPr txBox="1"/>
            <p:nvPr/>
          </p:nvSpPr>
          <p:spPr>
            <a:xfrm>
              <a:off x="2430727" y="2690399"/>
              <a:ext cx="1024188" cy="270274"/>
            </a:xfrm>
            <a:prstGeom prst="rect">
              <a:avLst/>
            </a:prstGeom>
            <a:solidFill>
              <a:schemeClr val="bg1"/>
            </a:solidFill>
            <a:ln>
              <a:solidFill>
                <a:schemeClr val="bg1">
                  <a:lumMod val="75000"/>
                </a:schemeClr>
              </a:solidFill>
            </a:ln>
          </p:spPr>
          <p:txBody>
            <a:bodyPr wrap="square" rtlCol="0">
              <a:spAutoFit/>
            </a:bodyPr>
            <a:lstStyle/>
            <a:p>
              <a:r>
                <a:rPr lang="en-GB" sz="1000" b="1">
                  <a:latin typeface="Gill Sans MT" panose="020B0502020104020203" pitchFamily="34" charset="0"/>
                </a:rPr>
                <a:t>ELC Bristol</a:t>
              </a:r>
            </a:p>
          </p:txBody>
        </p:sp>
        <p:cxnSp>
          <p:nvCxnSpPr>
            <p:cNvPr id="53" name="Straight Connector 52">
              <a:extLst>
                <a:ext uri="{FF2B5EF4-FFF2-40B4-BE49-F238E27FC236}">
                  <a16:creationId xmlns:a16="http://schemas.microsoft.com/office/drawing/2014/main" id="{61397D23-AC86-45F7-9DB8-1A4102F834DA}"/>
                </a:ext>
              </a:extLst>
            </p:cNvPr>
            <p:cNvCxnSpPr>
              <a:cxnSpLocks/>
              <a:stCxn id="43" idx="3"/>
              <a:endCxn id="42" idx="2"/>
            </p:cNvCxnSpPr>
            <p:nvPr/>
          </p:nvCxnSpPr>
          <p:spPr>
            <a:xfrm flipV="1">
              <a:off x="1940074" y="2960674"/>
              <a:ext cx="192086" cy="64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16436F2-0E98-4BA9-94C3-869042FAA31E}"/>
                </a:ext>
              </a:extLst>
            </p:cNvPr>
            <p:cNvCxnSpPr>
              <a:cxnSpLocks/>
            </p:cNvCxnSpPr>
            <p:nvPr/>
          </p:nvCxnSpPr>
          <p:spPr>
            <a:xfrm flipV="1">
              <a:off x="2239443" y="2937792"/>
              <a:ext cx="196088" cy="316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51639DF-B90F-4AD2-A28C-8B5B59325869}"/>
                </a:ext>
              </a:extLst>
            </p:cNvPr>
            <p:cNvSpPr txBox="1"/>
            <p:nvPr/>
          </p:nvSpPr>
          <p:spPr>
            <a:xfrm>
              <a:off x="1382821" y="4833401"/>
              <a:ext cx="1306593" cy="270276"/>
            </a:xfrm>
            <a:prstGeom prst="rect">
              <a:avLst/>
            </a:prstGeom>
            <a:solidFill>
              <a:schemeClr val="bg1"/>
            </a:solidFill>
            <a:ln>
              <a:solidFill>
                <a:schemeClr val="bg1">
                  <a:lumMod val="75000"/>
                </a:schemeClr>
              </a:solidFill>
            </a:ln>
          </p:spPr>
          <p:txBody>
            <a:bodyPr wrap="square" rtlCol="0">
              <a:spAutoFit/>
            </a:bodyPr>
            <a:lstStyle/>
            <a:p>
              <a:r>
                <a:rPr lang="en-GB" sz="1000" b="1">
                  <a:latin typeface="Gill Sans MT" panose="020B0502020104020203" pitchFamily="34" charset="0"/>
                </a:rPr>
                <a:t>Summer Centre</a:t>
              </a:r>
            </a:p>
          </p:txBody>
        </p:sp>
        <p:sp>
          <p:nvSpPr>
            <p:cNvPr id="63" name="Oval 62">
              <a:extLst>
                <a:ext uri="{FF2B5EF4-FFF2-40B4-BE49-F238E27FC236}">
                  <a16:creationId xmlns:a16="http://schemas.microsoft.com/office/drawing/2014/main" id="{28693193-71D8-43EF-A6C5-D7B5068D4841}"/>
                </a:ext>
              </a:extLst>
            </p:cNvPr>
            <p:cNvSpPr/>
            <p:nvPr/>
          </p:nvSpPr>
          <p:spPr>
            <a:xfrm>
              <a:off x="2444337" y="4412367"/>
              <a:ext cx="66754" cy="7834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685516AD-1F8C-46F7-A7EE-8EBD7FDD4057}"/>
                </a:ext>
              </a:extLst>
            </p:cNvPr>
            <p:cNvCxnSpPr>
              <a:cxnSpLocks/>
              <a:stCxn id="62" idx="0"/>
              <a:endCxn id="63" idx="3"/>
            </p:cNvCxnSpPr>
            <p:nvPr/>
          </p:nvCxnSpPr>
          <p:spPr>
            <a:xfrm flipV="1">
              <a:off x="2036117" y="4479236"/>
              <a:ext cx="417996" cy="35416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B491EE1-E14A-418A-9257-9D59ABFDA305}"/>
                </a:ext>
              </a:extLst>
            </p:cNvPr>
            <p:cNvCxnSpPr>
              <a:cxnSpLocks/>
              <a:stCxn id="72" idx="1"/>
            </p:cNvCxnSpPr>
            <p:nvPr/>
          </p:nvCxnSpPr>
          <p:spPr>
            <a:xfrm flipH="1" flipV="1">
              <a:off x="2751269" y="5604087"/>
              <a:ext cx="159509" cy="1366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D044ABD-B128-4410-B45D-8EFD7E46950A}"/>
                </a:ext>
              </a:extLst>
            </p:cNvPr>
            <p:cNvSpPr txBox="1"/>
            <p:nvPr/>
          </p:nvSpPr>
          <p:spPr>
            <a:xfrm flipH="1">
              <a:off x="2751266" y="5592247"/>
              <a:ext cx="159513" cy="51011"/>
            </a:xfrm>
            <a:prstGeom prst="rect">
              <a:avLst/>
            </a:prstGeom>
            <a:solidFill>
              <a:schemeClr val="bg1"/>
            </a:solidFill>
            <a:ln>
              <a:solidFill>
                <a:schemeClr val="bg1">
                  <a:lumMod val="75000"/>
                </a:schemeClr>
              </a:solidFill>
            </a:ln>
          </p:spPr>
          <p:txBody>
            <a:bodyPr wrap="square" rtlCol="0">
              <a:spAutoFit/>
            </a:bodyPr>
            <a:lstStyle/>
            <a:p>
              <a:endParaRPr lang="en-GB" sz="1000" b="1">
                <a:latin typeface="Gill Sans MT" panose="020B0502020104020203" pitchFamily="34" charset="0"/>
              </a:endParaRPr>
            </a:p>
          </p:txBody>
        </p:sp>
        <p:sp>
          <p:nvSpPr>
            <p:cNvPr id="75" name="TextBox 74">
              <a:extLst>
                <a:ext uri="{FF2B5EF4-FFF2-40B4-BE49-F238E27FC236}">
                  <a16:creationId xmlns:a16="http://schemas.microsoft.com/office/drawing/2014/main" id="{4F0665EA-966E-4D35-AF7F-C3821C151658}"/>
                </a:ext>
              </a:extLst>
            </p:cNvPr>
            <p:cNvSpPr txBox="1"/>
            <p:nvPr/>
          </p:nvSpPr>
          <p:spPr>
            <a:xfrm>
              <a:off x="4268580" y="2652046"/>
              <a:ext cx="1226104" cy="439197"/>
            </a:xfrm>
            <a:prstGeom prst="rect">
              <a:avLst/>
            </a:prstGeom>
            <a:solidFill>
              <a:schemeClr val="bg1"/>
            </a:solidFill>
            <a:ln>
              <a:solidFill>
                <a:schemeClr val="bg1">
                  <a:lumMod val="75000"/>
                </a:schemeClr>
              </a:solidFill>
            </a:ln>
          </p:spPr>
          <p:txBody>
            <a:bodyPr wrap="square" rtlCol="0">
              <a:spAutoFit/>
            </a:bodyPr>
            <a:lstStyle/>
            <a:p>
              <a:r>
                <a:rPr lang="en-GB" sz="1000" b="1" err="1">
                  <a:latin typeface="Gill Sans MT" panose="020B0502020104020203" pitchFamily="34" charset="0"/>
                </a:rPr>
                <a:t>Whiteladies</a:t>
              </a:r>
              <a:r>
                <a:rPr lang="en-GB" sz="1000" b="1">
                  <a:latin typeface="Gill Sans MT" panose="020B0502020104020203" pitchFamily="34" charset="0"/>
                </a:rPr>
                <a:t> Medical Group</a:t>
              </a:r>
            </a:p>
          </p:txBody>
        </p:sp>
        <p:sp>
          <p:nvSpPr>
            <p:cNvPr id="76" name="Oval 75">
              <a:extLst>
                <a:ext uri="{FF2B5EF4-FFF2-40B4-BE49-F238E27FC236}">
                  <a16:creationId xmlns:a16="http://schemas.microsoft.com/office/drawing/2014/main" id="{D0B0855B-1CEC-4AC8-8C8C-9D22A92AAB75}"/>
                </a:ext>
              </a:extLst>
            </p:cNvPr>
            <p:cNvSpPr/>
            <p:nvPr/>
          </p:nvSpPr>
          <p:spPr>
            <a:xfrm>
              <a:off x="3705771" y="2639165"/>
              <a:ext cx="72219" cy="7824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8DA482AC-60DD-4CE4-B4C6-28FAA5B5AA81}"/>
                </a:ext>
              </a:extLst>
            </p:cNvPr>
            <p:cNvCxnSpPr>
              <a:cxnSpLocks/>
              <a:stCxn id="75" idx="1"/>
              <a:endCxn id="76" idx="5"/>
            </p:cNvCxnSpPr>
            <p:nvPr/>
          </p:nvCxnSpPr>
          <p:spPr>
            <a:xfrm flipH="1" flipV="1">
              <a:off x="3767413" y="2705952"/>
              <a:ext cx="501166" cy="16569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1995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A9676A-3138-425B-8D7B-3F0885C7DEFC}"/>
              </a:ext>
            </a:extLst>
          </p:cNvPr>
          <p:cNvSpPr>
            <a:spLocks noGrp="1"/>
          </p:cNvSpPr>
          <p:nvPr>
            <p:ph type="sldNum" sz="quarter" idx="12"/>
          </p:nvPr>
        </p:nvSpPr>
        <p:spPr/>
        <p:txBody>
          <a:bodyPr/>
          <a:lstStyle/>
          <a:p>
            <a:fld id="{F4B54143-4A7D-48E2-B99E-606F831BC0BC}" type="slidenum">
              <a:rPr lang="en-GB" smtClean="0"/>
              <a:t>23</a:t>
            </a:fld>
            <a:endParaRPr lang="en-GB"/>
          </a:p>
        </p:txBody>
      </p:sp>
      <p:sp>
        <p:nvSpPr>
          <p:cNvPr id="9" name="TextBox 8">
            <a:extLst>
              <a:ext uri="{FF2B5EF4-FFF2-40B4-BE49-F238E27FC236}">
                <a16:creationId xmlns:a16="http://schemas.microsoft.com/office/drawing/2014/main" id="{3C1C5E58-A939-4E5B-ABFF-08D53B6003E7}"/>
              </a:ext>
            </a:extLst>
          </p:cNvPr>
          <p:cNvSpPr txBox="1"/>
          <p:nvPr/>
        </p:nvSpPr>
        <p:spPr>
          <a:xfrm>
            <a:off x="260798" y="141105"/>
            <a:ext cx="6336405" cy="292388"/>
          </a:xfrm>
          <a:prstGeom prst="rect">
            <a:avLst/>
          </a:prstGeom>
          <a:noFill/>
        </p:spPr>
        <p:txBody>
          <a:bodyPr wrap="square" rtlCol="0">
            <a:spAutoFit/>
          </a:bodyPr>
          <a:lstStyle/>
          <a:p>
            <a:pPr algn="ctr"/>
            <a:r>
              <a:rPr lang="en-GB" sz="1300" spc="300">
                <a:latin typeface="Gill Sans MT" panose="020B0502020104020203" pitchFamily="34" charset="0"/>
              </a:rPr>
              <a:t>RULES &amp; POLICIES</a:t>
            </a:r>
          </a:p>
        </p:txBody>
      </p:sp>
      <p:sp>
        <p:nvSpPr>
          <p:cNvPr id="10" name="TextBox 9">
            <a:extLst>
              <a:ext uri="{FF2B5EF4-FFF2-40B4-BE49-F238E27FC236}">
                <a16:creationId xmlns:a16="http://schemas.microsoft.com/office/drawing/2014/main" id="{17547138-F213-4695-A7A9-C362E5FF2379}"/>
              </a:ext>
            </a:extLst>
          </p:cNvPr>
          <p:cNvSpPr txBox="1"/>
          <p:nvPr/>
        </p:nvSpPr>
        <p:spPr>
          <a:xfrm>
            <a:off x="260798" y="359549"/>
            <a:ext cx="6336405" cy="492443"/>
          </a:xfrm>
          <a:prstGeom prst="rect">
            <a:avLst/>
          </a:prstGeom>
          <a:noFill/>
        </p:spPr>
        <p:txBody>
          <a:bodyPr wrap="square" rtlCol="0">
            <a:spAutoFit/>
          </a:bodyPr>
          <a:lstStyle/>
          <a:p>
            <a:pPr algn="ctr"/>
            <a:r>
              <a:rPr lang="en-GB" sz="2600" b="1">
                <a:latin typeface="Gill Sans MT" panose="020B0502020104020203" pitchFamily="34" charset="0"/>
              </a:rPr>
              <a:t>SCHOOL RULES</a:t>
            </a:r>
          </a:p>
        </p:txBody>
      </p:sp>
      <p:sp>
        <p:nvSpPr>
          <p:cNvPr id="8" name="Rectangle 7">
            <a:extLst>
              <a:ext uri="{FF2B5EF4-FFF2-40B4-BE49-F238E27FC236}">
                <a16:creationId xmlns:a16="http://schemas.microsoft.com/office/drawing/2014/main" id="{2E23C5DF-4465-420D-BB3B-1EF53429AE2C}"/>
              </a:ext>
            </a:extLst>
          </p:cNvPr>
          <p:cNvSpPr/>
          <p:nvPr/>
        </p:nvSpPr>
        <p:spPr>
          <a:xfrm>
            <a:off x="480611" y="1070436"/>
            <a:ext cx="5896744" cy="615553"/>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ENGLISH</a:t>
            </a:r>
          </a:p>
          <a:p>
            <a:pPr algn="just"/>
            <a:r>
              <a:rPr lang="en-GB" sz="1100">
                <a:latin typeface="Calibri" panose="020F0502020204030204" pitchFamily="34" charset="0"/>
                <a:ea typeface="Calibri" panose="020F0502020204030204" pitchFamily="34" charset="0"/>
                <a:cs typeface="Times New Roman" panose="02020603050405020304" pitchFamily="18" charset="0"/>
              </a:rPr>
              <a:t>Speak in English all the time.  Do not use your own language. Using your own language is not polite and it will not help you improve your English!</a:t>
            </a:r>
          </a:p>
        </p:txBody>
      </p:sp>
      <p:sp>
        <p:nvSpPr>
          <p:cNvPr id="13" name="Rectangle 12">
            <a:extLst>
              <a:ext uri="{FF2B5EF4-FFF2-40B4-BE49-F238E27FC236}">
                <a16:creationId xmlns:a16="http://schemas.microsoft.com/office/drawing/2014/main" id="{4445583E-33EA-490F-A7F0-3B6A34545495}"/>
              </a:ext>
            </a:extLst>
          </p:cNvPr>
          <p:cNvSpPr/>
          <p:nvPr/>
        </p:nvSpPr>
        <p:spPr>
          <a:xfrm>
            <a:off x="480611" y="1828301"/>
            <a:ext cx="5896744" cy="954107"/>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PUNCTUALITY</a:t>
            </a:r>
          </a:p>
          <a:p>
            <a:pPr algn="just"/>
            <a:r>
              <a:rPr lang="en-GB" sz="1100">
                <a:latin typeface="Calibri" panose="020F0502020204030204" pitchFamily="34" charset="0"/>
                <a:ea typeface="Calibri" panose="020F0502020204030204" pitchFamily="34" charset="0"/>
                <a:cs typeface="Times New Roman" panose="02020603050405020304" pitchFamily="18" charset="0"/>
              </a:rPr>
              <a:t>Please be on time for your lessons. If you are late, you waste your time and the time of the other students in the class. If you arrive more than 5 minutes late, your teacher has been instructed to send you to the Vice-Principal or Director of Studies, who will then decide if you can join your class. For more information, see our ‘Lateness Policy’. This is also displayed in every classroom. </a:t>
            </a:r>
          </a:p>
        </p:txBody>
      </p:sp>
      <p:sp>
        <p:nvSpPr>
          <p:cNvPr id="14" name="Rectangle 13">
            <a:extLst>
              <a:ext uri="{FF2B5EF4-FFF2-40B4-BE49-F238E27FC236}">
                <a16:creationId xmlns:a16="http://schemas.microsoft.com/office/drawing/2014/main" id="{ACBB54A6-E2FA-4CFE-A6EF-B566B050D69D}"/>
              </a:ext>
            </a:extLst>
          </p:cNvPr>
          <p:cNvSpPr/>
          <p:nvPr/>
        </p:nvSpPr>
        <p:spPr>
          <a:xfrm>
            <a:off x="480611" y="2884122"/>
            <a:ext cx="5896744" cy="615553"/>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ATTENDANCE</a:t>
            </a:r>
          </a:p>
          <a:p>
            <a:pPr algn="just"/>
            <a:r>
              <a:rPr lang="en-GB" sz="1100">
                <a:latin typeface="Calibri" panose="020F0502020204030204" pitchFamily="34" charset="0"/>
                <a:ea typeface="Calibri" panose="020F0502020204030204" pitchFamily="34" charset="0"/>
                <a:cs typeface="Times New Roman" panose="02020603050405020304" pitchFamily="18" charset="0"/>
              </a:rPr>
              <a:t>If you are sick and cannot come to school, you must text the Director of Studies to let us know before the lesson begins. </a:t>
            </a:r>
          </a:p>
        </p:txBody>
      </p:sp>
      <p:sp>
        <p:nvSpPr>
          <p:cNvPr id="15" name="Rectangle 14">
            <a:extLst>
              <a:ext uri="{FF2B5EF4-FFF2-40B4-BE49-F238E27FC236}">
                <a16:creationId xmlns:a16="http://schemas.microsoft.com/office/drawing/2014/main" id="{3C24186F-6CD1-4FE4-9CE1-F0EC0C096D32}"/>
              </a:ext>
            </a:extLst>
          </p:cNvPr>
          <p:cNvSpPr/>
          <p:nvPr/>
        </p:nvSpPr>
        <p:spPr>
          <a:xfrm>
            <a:off x="564982" y="3679704"/>
            <a:ext cx="5870816" cy="967079"/>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B8F0DEA-0927-4E03-8415-C4FD04A36DF8}"/>
              </a:ext>
            </a:extLst>
          </p:cNvPr>
          <p:cNvSpPr/>
          <p:nvPr/>
        </p:nvSpPr>
        <p:spPr>
          <a:xfrm>
            <a:off x="564982" y="3667234"/>
            <a:ext cx="5791234" cy="1046440"/>
          </a:xfrm>
          <a:prstGeom prst="rect">
            <a:avLst/>
          </a:prstGeom>
        </p:spPr>
        <p:txBody>
          <a:bodyPr wrap="square" lIns="91440" tIns="45720" rIns="91440" bIns="45720" anchor="t">
            <a:spAutoFit/>
          </a:bodyPr>
          <a:lstStyle/>
          <a:p>
            <a:pPr>
              <a:spcAft>
                <a:spcPts val="600"/>
              </a:spcAft>
            </a:pPr>
            <a:r>
              <a:rPr lang="en-GB" sz="1400" b="1">
                <a:latin typeface="Gill Sans MT"/>
                <a:ea typeface="Times New Roman" panose="02020603050405020304" pitchFamily="18" charset="0"/>
                <a:cs typeface="Times New Roman"/>
              </a:rPr>
              <a:t>Who do I text if I’m not going to school?</a:t>
            </a:r>
          </a:p>
          <a:p>
            <a:pPr>
              <a:spcAft>
                <a:spcPts val="600"/>
              </a:spcAft>
            </a:pPr>
            <a:r>
              <a:rPr lang="en-GB" sz="1200">
                <a:latin typeface="Calibri"/>
                <a:ea typeface="Times New Roman" panose="02020603050405020304" pitchFamily="18" charset="0"/>
                <a:cs typeface="Times New Roman"/>
              </a:rPr>
              <a:t>The Academic Director/Director of Studies</a:t>
            </a:r>
            <a:r>
              <a:rPr lang="en-GB" sz="1400">
                <a:latin typeface="Calibri"/>
                <a:ea typeface="Times New Roman" panose="02020603050405020304" pitchFamily="18" charset="0"/>
                <a:cs typeface="Times New Roman"/>
              </a:rPr>
              <a:t>: </a:t>
            </a:r>
            <a:r>
              <a:rPr lang="en-GB" sz="1400">
                <a:latin typeface="Calibri"/>
                <a:ea typeface="Calibri" panose="020F0502020204030204" pitchFamily="34" charset="0"/>
                <a:cs typeface="Times New Roman"/>
              </a:rPr>
              <a:t>+</a:t>
            </a:r>
            <a:r>
              <a:rPr lang="en-GB" sz="1400" b="1">
                <a:latin typeface="Calibri"/>
                <a:ea typeface="Calibri" panose="020F0502020204030204" pitchFamily="34" charset="0"/>
                <a:cs typeface="Times New Roman"/>
              </a:rPr>
              <a:t>44 07562648412</a:t>
            </a:r>
          </a:p>
          <a:p>
            <a:pPr>
              <a:spcAft>
                <a:spcPts val="600"/>
              </a:spcAft>
            </a:pPr>
            <a:r>
              <a:rPr lang="en-GB" sz="1100" b="1">
                <a:latin typeface="Calibri"/>
                <a:ea typeface="Calibri" panose="020F0502020204030204" pitchFamily="34" charset="0"/>
                <a:cs typeface="Times New Roman"/>
              </a:rPr>
              <a:t>Remember to say your name, the name of your 1st lesson teacher and why you can't come to school.</a:t>
            </a:r>
          </a:p>
        </p:txBody>
      </p:sp>
      <p:sp>
        <p:nvSpPr>
          <p:cNvPr id="18" name="Rectangle 17">
            <a:extLst>
              <a:ext uri="{FF2B5EF4-FFF2-40B4-BE49-F238E27FC236}">
                <a16:creationId xmlns:a16="http://schemas.microsoft.com/office/drawing/2014/main" id="{FD2E9885-4FBD-4407-9189-681D9672F1BF}"/>
              </a:ext>
            </a:extLst>
          </p:cNvPr>
          <p:cNvSpPr/>
          <p:nvPr/>
        </p:nvSpPr>
        <p:spPr>
          <a:xfrm>
            <a:off x="533383" y="5045330"/>
            <a:ext cx="5791234" cy="1977464"/>
          </a:xfrm>
          <a:prstGeom prst="rect">
            <a:avLst/>
          </a:prstGeom>
        </p:spPr>
        <p:txBody>
          <a:bodyPr wrap="square" lIns="91440" tIns="45720" rIns="91440" bIns="45720" anchor="t">
            <a:spAutoFit/>
          </a:bodyPr>
          <a:lstStyle/>
          <a:p>
            <a:pPr algn="just">
              <a:spcAft>
                <a:spcPts val="300"/>
              </a:spcAft>
            </a:pPr>
            <a:r>
              <a:rPr lang="en-GB" sz="1100" b="1">
                <a:latin typeface="Calibri"/>
                <a:ea typeface="Calibri" panose="020F0502020204030204" pitchFamily="34" charset="0"/>
                <a:cs typeface="Times New Roman"/>
              </a:rPr>
              <a:t>If you are sick for more than 5 days, you must get a doctor’s note.</a:t>
            </a:r>
          </a:p>
          <a:p>
            <a:pPr algn="just">
              <a:spcAft>
                <a:spcPts val="300"/>
              </a:spcAft>
            </a:pPr>
            <a:r>
              <a:rPr lang="en-GB" sz="1100" b="1">
                <a:latin typeface="Calibri"/>
                <a:ea typeface="Calibri" panose="020F0502020204030204" pitchFamily="34" charset="0"/>
                <a:cs typeface="Times New Roman"/>
              </a:rPr>
              <a:t>If you arrange something and you know you will miss a lesson, please tell your teacher in advance.</a:t>
            </a:r>
          </a:p>
          <a:p>
            <a:pPr algn="just">
              <a:spcAft>
                <a:spcPts val="300"/>
              </a:spcAft>
            </a:pPr>
            <a:r>
              <a:rPr lang="en-GB" sz="1100" b="1">
                <a:latin typeface="Calibri"/>
                <a:ea typeface="Calibri" panose="020F0502020204030204" pitchFamily="34" charset="0"/>
                <a:cs typeface="Times New Roman"/>
              </a:rPr>
              <a:t>If you are absent and you do not contact us, we will try to contact you. If we cannot reach you, we may call your emergency contact number.  </a:t>
            </a:r>
            <a:endParaRPr lang="en-GB" sz="1100" b="1">
              <a:latin typeface="Calibri" panose="020F0502020204030204" pitchFamily="34" charset="0"/>
              <a:ea typeface="Calibri" panose="020F0502020204030204" pitchFamily="34" charset="0"/>
              <a:cs typeface="Times New Roman" panose="02020603050405020304" pitchFamily="18" charset="0"/>
            </a:endParaRPr>
          </a:p>
          <a:p>
            <a:pPr algn="just">
              <a:spcAft>
                <a:spcPts val="300"/>
              </a:spcAft>
            </a:pPr>
            <a:r>
              <a:rPr lang="en-GB" sz="1100" b="1">
                <a:latin typeface="Calibri"/>
                <a:ea typeface="Calibri" panose="020F0502020204030204" pitchFamily="34" charset="0"/>
                <a:cs typeface="Times New Roman"/>
              </a:rPr>
              <a:t>If you miss lessons, your teacher will expect you to catch up in the self-study time.</a:t>
            </a:r>
          </a:p>
          <a:p>
            <a:pPr algn="just">
              <a:spcAft>
                <a:spcPts val="300"/>
              </a:spcAft>
            </a:pPr>
            <a:r>
              <a:rPr lang="en-GB" sz="1100" b="1" u="sng">
                <a:latin typeface="Calibri"/>
                <a:ea typeface="Calibri" panose="020F0502020204030204" pitchFamily="34" charset="0"/>
                <a:cs typeface="Times New Roman"/>
              </a:rPr>
              <a:t>If you come to less than 85% of the lessons, your leaving certificate will not say that you successfully completed the course and it will also show your final attendance percentage.</a:t>
            </a:r>
          </a:p>
          <a:p>
            <a:pPr algn="just">
              <a:spcAft>
                <a:spcPts val="300"/>
              </a:spcAft>
            </a:pPr>
            <a:r>
              <a:rPr lang="en-GB" sz="1100" b="1">
                <a:latin typeface="Calibri"/>
                <a:ea typeface="Calibri" panose="020F0502020204030204" pitchFamily="34" charset="0"/>
                <a:cs typeface="Times New Roman"/>
              </a:rPr>
              <a:t>If you are under 18, you need to sign your name in the under 18s file every morning before your first lesson.</a:t>
            </a:r>
          </a:p>
        </p:txBody>
      </p:sp>
      <p:sp>
        <p:nvSpPr>
          <p:cNvPr id="19" name="Rectangle 18">
            <a:extLst>
              <a:ext uri="{FF2B5EF4-FFF2-40B4-BE49-F238E27FC236}">
                <a16:creationId xmlns:a16="http://schemas.microsoft.com/office/drawing/2014/main" id="{D8F19C2F-9199-4F93-A266-24EFDFA7A6C8}"/>
              </a:ext>
            </a:extLst>
          </p:cNvPr>
          <p:cNvSpPr/>
          <p:nvPr/>
        </p:nvSpPr>
        <p:spPr>
          <a:xfrm>
            <a:off x="480611" y="7370989"/>
            <a:ext cx="5896744" cy="954107"/>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ABUSIVE BEHAVIOUR/RESPECT </a:t>
            </a:r>
          </a:p>
          <a:p>
            <a:pPr algn="just"/>
            <a:r>
              <a:rPr lang="en-GB" sz="1100">
                <a:latin typeface="Calibri" panose="020F0502020204030204" pitchFamily="34" charset="0"/>
                <a:ea typeface="Calibri" panose="020F0502020204030204" pitchFamily="34" charset="0"/>
                <a:cs typeface="Times New Roman" panose="02020603050405020304" pitchFamily="18" charset="0"/>
              </a:rPr>
              <a:t>Respect each other and your teacher. The school will not tolerate any form of bullying, racism, aggressive or abusive behaviour. Report any such behaviour to the Principal, Vice-Principal or Director of Studies. See our ‘Bullying and Harassment policy’ for more information. There are also ‘Respect’ posters in every classroom.</a:t>
            </a:r>
          </a:p>
        </p:txBody>
      </p:sp>
      <p:sp>
        <p:nvSpPr>
          <p:cNvPr id="20" name="Rectangle 19">
            <a:extLst>
              <a:ext uri="{FF2B5EF4-FFF2-40B4-BE49-F238E27FC236}">
                <a16:creationId xmlns:a16="http://schemas.microsoft.com/office/drawing/2014/main" id="{37F3F5B8-B14E-4124-A57D-1426F9458710}"/>
              </a:ext>
            </a:extLst>
          </p:cNvPr>
          <p:cNvSpPr/>
          <p:nvPr/>
        </p:nvSpPr>
        <p:spPr>
          <a:xfrm>
            <a:off x="480611" y="8495803"/>
            <a:ext cx="5896744" cy="784830"/>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MOBILE PHONES</a:t>
            </a:r>
          </a:p>
          <a:p>
            <a:pPr algn="just"/>
            <a:r>
              <a:rPr lang="en-GB" sz="1100">
                <a:latin typeface="Calibri" panose="020F0502020204030204" pitchFamily="34" charset="0"/>
                <a:ea typeface="Calibri" panose="020F0502020204030204" pitchFamily="34" charset="0"/>
                <a:cs typeface="Times New Roman" panose="02020603050405020304" pitchFamily="18" charset="0"/>
              </a:rPr>
              <a:t>Mobile phones ringing during lessons disturb everyone.  If you have a mobile phone, make sure it is switched off before you go into class and please no ‘texting’ or checking Facebook during class time! Please don’t leave the class to take or make a call, except in an emergency. </a:t>
            </a:r>
          </a:p>
        </p:txBody>
      </p:sp>
    </p:spTree>
    <p:extLst>
      <p:ext uri="{BB962C8B-B14F-4D97-AF65-F5344CB8AC3E}">
        <p14:creationId xmlns:p14="http://schemas.microsoft.com/office/powerpoint/2010/main" val="268904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929723-EB4A-47BA-A872-C32A8CBAAB10}"/>
              </a:ext>
            </a:extLst>
          </p:cNvPr>
          <p:cNvSpPr/>
          <p:nvPr/>
        </p:nvSpPr>
        <p:spPr>
          <a:xfrm>
            <a:off x="480612" y="5618602"/>
            <a:ext cx="5743918" cy="3011971"/>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CC7389DA-C435-4683-8542-BE4AF7BA0657}"/>
              </a:ext>
            </a:extLst>
          </p:cNvPr>
          <p:cNvSpPr>
            <a:spLocks noGrp="1"/>
          </p:cNvSpPr>
          <p:nvPr>
            <p:ph type="sldNum" sz="quarter" idx="12"/>
          </p:nvPr>
        </p:nvSpPr>
        <p:spPr/>
        <p:txBody>
          <a:bodyPr/>
          <a:lstStyle/>
          <a:p>
            <a:fld id="{F4B54143-4A7D-48E2-B99E-606F831BC0BC}" type="slidenum">
              <a:rPr lang="en-GB" smtClean="0"/>
              <a:t>24</a:t>
            </a:fld>
            <a:endParaRPr lang="en-GB"/>
          </a:p>
        </p:txBody>
      </p:sp>
      <p:sp>
        <p:nvSpPr>
          <p:cNvPr id="9" name="TextBox 8">
            <a:extLst>
              <a:ext uri="{FF2B5EF4-FFF2-40B4-BE49-F238E27FC236}">
                <a16:creationId xmlns:a16="http://schemas.microsoft.com/office/drawing/2014/main" id="{9B779984-B2D3-4E7F-AC27-C34923894DF6}"/>
              </a:ext>
            </a:extLst>
          </p:cNvPr>
          <p:cNvSpPr txBox="1"/>
          <p:nvPr/>
        </p:nvSpPr>
        <p:spPr>
          <a:xfrm>
            <a:off x="260798" y="170585"/>
            <a:ext cx="6336405" cy="292388"/>
          </a:xfrm>
          <a:prstGeom prst="rect">
            <a:avLst/>
          </a:prstGeom>
          <a:noFill/>
        </p:spPr>
        <p:txBody>
          <a:bodyPr wrap="square" rtlCol="0">
            <a:spAutoFit/>
          </a:bodyPr>
          <a:lstStyle/>
          <a:p>
            <a:pPr algn="ctr"/>
            <a:r>
              <a:rPr lang="en-GB" sz="1300" spc="300">
                <a:latin typeface="Gill Sans MT" panose="020B0502020104020203" pitchFamily="34" charset="0"/>
              </a:rPr>
              <a:t>RULES &amp; POLICIES</a:t>
            </a:r>
          </a:p>
        </p:txBody>
      </p:sp>
      <p:sp>
        <p:nvSpPr>
          <p:cNvPr id="10" name="TextBox 9">
            <a:extLst>
              <a:ext uri="{FF2B5EF4-FFF2-40B4-BE49-F238E27FC236}">
                <a16:creationId xmlns:a16="http://schemas.microsoft.com/office/drawing/2014/main" id="{119CDCDD-4D37-4318-AB76-03FD68C38252}"/>
              </a:ext>
            </a:extLst>
          </p:cNvPr>
          <p:cNvSpPr txBox="1"/>
          <p:nvPr/>
        </p:nvSpPr>
        <p:spPr>
          <a:xfrm>
            <a:off x="260798" y="389029"/>
            <a:ext cx="6336405" cy="492443"/>
          </a:xfrm>
          <a:prstGeom prst="rect">
            <a:avLst/>
          </a:prstGeom>
          <a:noFill/>
        </p:spPr>
        <p:txBody>
          <a:bodyPr wrap="square" rtlCol="0">
            <a:spAutoFit/>
          </a:bodyPr>
          <a:lstStyle/>
          <a:p>
            <a:pPr algn="ctr"/>
            <a:r>
              <a:rPr lang="en-GB" sz="2600" b="1">
                <a:latin typeface="Gill Sans MT" panose="020B0502020104020203" pitchFamily="34" charset="0"/>
              </a:rPr>
              <a:t>SCHOOL RULES</a:t>
            </a:r>
          </a:p>
        </p:txBody>
      </p:sp>
      <p:sp>
        <p:nvSpPr>
          <p:cNvPr id="12" name="Rectangle 11">
            <a:extLst>
              <a:ext uri="{FF2B5EF4-FFF2-40B4-BE49-F238E27FC236}">
                <a16:creationId xmlns:a16="http://schemas.microsoft.com/office/drawing/2014/main" id="{A416F327-CAB6-44B3-B264-6EE35B6B374A}"/>
              </a:ext>
            </a:extLst>
          </p:cNvPr>
          <p:cNvSpPr/>
          <p:nvPr/>
        </p:nvSpPr>
        <p:spPr>
          <a:xfrm>
            <a:off x="480611" y="1206088"/>
            <a:ext cx="5638801" cy="488660"/>
          </a:xfrm>
          <a:prstGeom prst="rect">
            <a:avLst/>
          </a:prstGeom>
        </p:spPr>
        <p:txBody>
          <a:bodyPr wrap="square">
            <a:spAutoFit/>
          </a:bodyPr>
          <a:lstStyle/>
          <a:p>
            <a:pPr>
              <a:lnSpc>
                <a:spcPts val="1600"/>
              </a:lnSpc>
            </a:pPr>
            <a:r>
              <a:rPr lang="en-US" sz="1200" b="1">
                <a:latin typeface="Gill Sans MT" panose="020B0502020104020203" pitchFamily="34" charset="0"/>
                <a:cs typeface="Times New Roman" panose="02020603050405020304" pitchFamily="18" charset="0"/>
              </a:rPr>
              <a:t>DRINKS/FOOD</a:t>
            </a:r>
          </a:p>
          <a:p>
            <a:pPr>
              <a:lnSpc>
                <a:spcPts val="1600"/>
              </a:lnSpc>
            </a:pPr>
            <a:r>
              <a:rPr lang="en-GB" sz="1100">
                <a:latin typeface="Calibri" panose="020F0502020204030204" pitchFamily="34" charset="0"/>
                <a:ea typeface="Calibri" panose="020F0502020204030204" pitchFamily="34" charset="0"/>
                <a:cs typeface="Times New Roman" panose="02020603050405020304" pitchFamily="18" charset="0"/>
              </a:rPr>
              <a:t>No food or drinks in the multimedia centre.  Only drink water in the classrooms.</a:t>
            </a:r>
          </a:p>
        </p:txBody>
      </p:sp>
      <p:sp>
        <p:nvSpPr>
          <p:cNvPr id="13" name="Rectangle 12">
            <a:extLst>
              <a:ext uri="{FF2B5EF4-FFF2-40B4-BE49-F238E27FC236}">
                <a16:creationId xmlns:a16="http://schemas.microsoft.com/office/drawing/2014/main" id="{323FC236-EC3C-4F5F-9456-4B9A97139E2C}"/>
              </a:ext>
            </a:extLst>
          </p:cNvPr>
          <p:cNvSpPr/>
          <p:nvPr/>
        </p:nvSpPr>
        <p:spPr>
          <a:xfrm>
            <a:off x="480611" y="3065011"/>
            <a:ext cx="5896744" cy="784830"/>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SMOKING/ALCOHOL</a:t>
            </a:r>
          </a:p>
          <a:p>
            <a:pPr algn="just"/>
            <a:r>
              <a:rPr lang="en-GB" sz="1100">
                <a:latin typeface="Calibri" panose="020F0502020204030204" pitchFamily="34" charset="0"/>
                <a:ea typeface="Calibri" panose="020F0502020204030204" pitchFamily="34" charset="0"/>
                <a:cs typeface="Times New Roman" panose="02020603050405020304" pitchFamily="18" charset="0"/>
              </a:rPr>
              <a:t>You can only smoke in the garden in the area near the tables. No smoking (includes e-cigarettes) inside the school building or in the streets next to the school – Guthrie Road or The Avenue. Please note: you have to be 18 to buy cigarettes or alcohol in the UK and it’s illegal to buy them for U18s.</a:t>
            </a:r>
          </a:p>
        </p:txBody>
      </p:sp>
      <p:sp>
        <p:nvSpPr>
          <p:cNvPr id="14" name="Rectangle 13">
            <a:extLst>
              <a:ext uri="{FF2B5EF4-FFF2-40B4-BE49-F238E27FC236}">
                <a16:creationId xmlns:a16="http://schemas.microsoft.com/office/drawing/2014/main" id="{FC2C0B2E-5568-448E-8C1E-0CC5316EA0A6}"/>
              </a:ext>
            </a:extLst>
          </p:cNvPr>
          <p:cNvSpPr/>
          <p:nvPr/>
        </p:nvSpPr>
        <p:spPr>
          <a:xfrm>
            <a:off x="480611" y="3811545"/>
            <a:ext cx="5896744" cy="615553"/>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DRUGS</a:t>
            </a:r>
          </a:p>
          <a:p>
            <a:pPr algn="just"/>
            <a:r>
              <a:rPr lang="en-GB" sz="1100">
                <a:latin typeface="Calibri" panose="020F0502020204030204" pitchFamily="34" charset="0"/>
                <a:ea typeface="Calibri" panose="020F0502020204030204" pitchFamily="34" charset="0"/>
                <a:cs typeface="Times New Roman" panose="02020603050405020304" pitchFamily="18" charset="0"/>
              </a:rPr>
              <a:t>Absolutely no drugs ever. Drugs are illegal.  Zero tolerance.  You will be asked to leave the school immediately and your tuition fees will not be refunded.</a:t>
            </a:r>
          </a:p>
        </p:txBody>
      </p:sp>
      <p:sp>
        <p:nvSpPr>
          <p:cNvPr id="15" name="Rectangle 14">
            <a:extLst>
              <a:ext uri="{FF2B5EF4-FFF2-40B4-BE49-F238E27FC236}">
                <a16:creationId xmlns:a16="http://schemas.microsoft.com/office/drawing/2014/main" id="{7D42A6E1-7CB6-4D19-8BF6-59032A15E862}"/>
              </a:ext>
            </a:extLst>
          </p:cNvPr>
          <p:cNvSpPr/>
          <p:nvPr/>
        </p:nvSpPr>
        <p:spPr>
          <a:xfrm>
            <a:off x="480611" y="4558079"/>
            <a:ext cx="5896744" cy="615553"/>
          </a:xfrm>
          <a:prstGeom prst="rect">
            <a:avLst/>
          </a:prstGeom>
        </p:spPr>
        <p:txBody>
          <a:bodyPr wrap="square">
            <a:spAutoFit/>
          </a:bodyPr>
          <a:lstStyle/>
          <a:p>
            <a:pPr algn="just"/>
            <a:r>
              <a:rPr lang="en-US" sz="1200" b="1">
                <a:latin typeface="Gill Sans MT" panose="020B0502020104020203" pitchFamily="34" charset="0"/>
                <a:cs typeface="Times New Roman" panose="02020603050405020304" pitchFamily="18" charset="0"/>
              </a:rPr>
              <a:t>DRESS CODE/BEHAVIOUR</a:t>
            </a:r>
          </a:p>
          <a:p>
            <a:pPr algn="just"/>
            <a:r>
              <a:rPr lang="en-GB" sz="1100">
                <a:latin typeface="Calibri" panose="020F0502020204030204" pitchFamily="34" charset="0"/>
                <a:ea typeface="Calibri" panose="020F0502020204030204" pitchFamily="34" charset="0"/>
                <a:cs typeface="Times New Roman" panose="02020603050405020304" pitchFamily="18" charset="0"/>
              </a:rPr>
              <a:t>Please dress appropriately for a multicultural environment. Please remember that there are children around the campus and you should behave appropriately at all times.</a:t>
            </a:r>
          </a:p>
        </p:txBody>
      </p:sp>
      <p:sp>
        <p:nvSpPr>
          <p:cNvPr id="16" name="Rectangle 15">
            <a:extLst>
              <a:ext uri="{FF2B5EF4-FFF2-40B4-BE49-F238E27FC236}">
                <a16:creationId xmlns:a16="http://schemas.microsoft.com/office/drawing/2014/main" id="{15CE2FBF-68EB-452E-829E-47FAEA5D82D2}"/>
              </a:ext>
            </a:extLst>
          </p:cNvPr>
          <p:cNvSpPr/>
          <p:nvPr/>
        </p:nvSpPr>
        <p:spPr>
          <a:xfrm>
            <a:off x="672700" y="6001202"/>
            <a:ext cx="5512565" cy="2246769"/>
          </a:xfrm>
          <a:prstGeom prst="rect">
            <a:avLst/>
          </a:prstGeom>
        </p:spPr>
        <p:txBody>
          <a:bodyPr wrap="square">
            <a:spAutoFit/>
          </a:bodyPr>
          <a:lstStyle/>
          <a:p>
            <a:pPr algn="just">
              <a:spcAft>
                <a:spcPts val="1200"/>
              </a:spcAft>
            </a:pPr>
            <a:r>
              <a:rPr lang="en-US" sz="1600" b="1">
                <a:latin typeface="Gill Sans MT" panose="020B0502020104020203" pitchFamily="34" charset="0"/>
                <a:cs typeface="Times New Roman" panose="02020603050405020304" pitchFamily="18" charset="0"/>
              </a:rPr>
              <a:t>PLEASE NOTE</a:t>
            </a:r>
          </a:p>
          <a:p>
            <a:pPr algn="just">
              <a:spcAft>
                <a:spcPts val="600"/>
              </a:spcAft>
            </a:pPr>
            <a:r>
              <a:rPr lang="en-GB" sz="1100">
                <a:latin typeface="Calibri" panose="020F0502020204030204" pitchFamily="34" charset="0"/>
                <a:ea typeface="Calibri" panose="020F0502020204030204" pitchFamily="34" charset="0"/>
                <a:cs typeface="Times New Roman" panose="02020603050405020304" pitchFamily="18" charset="0"/>
              </a:rPr>
              <a:t>We reserve the right to ask you to leave the school without refunding tuition fees in the event of misconduct, criminal behaviour or serious attendance problems. The school also has school rules which we expect you to follow.</a:t>
            </a:r>
          </a:p>
          <a:p>
            <a:pPr algn="just">
              <a:spcAft>
                <a:spcPts val="600"/>
              </a:spcAft>
            </a:pPr>
            <a:r>
              <a:rPr lang="en-GB" sz="1100">
                <a:latin typeface="Calibri" panose="020F0502020204030204" pitchFamily="34" charset="0"/>
                <a:ea typeface="Calibri" panose="020F0502020204030204" pitchFamily="34" charset="0"/>
                <a:cs typeface="Times New Roman" panose="02020603050405020304" pitchFamily="18" charset="0"/>
              </a:rPr>
              <a:t>Unacceptable behaviour in school accommodation may result in students being asked to leave - we cannot guarantee that we will be able to find suitable, alternative accommodation.</a:t>
            </a:r>
          </a:p>
          <a:p>
            <a:pPr algn="just">
              <a:spcAft>
                <a:spcPts val="600"/>
              </a:spcAft>
            </a:pPr>
            <a:r>
              <a:rPr lang="en-GB" sz="1100" i="1">
                <a:latin typeface="Calibri" panose="020F0502020204030204" pitchFamily="34" charset="0"/>
                <a:ea typeface="Calibri" panose="020F0502020204030204" pitchFamily="34" charset="0"/>
                <a:cs typeface="Times New Roman" panose="02020603050405020304" pitchFamily="18" charset="0"/>
              </a:rPr>
              <a:t>The school has a ‘disciplinary policy for students’ in place and reserves the right to ask a student to leave the school in all serious cases.  In the case of a student under 18 years, arrangements will be made for them to return home. For full information, please refer to: </a:t>
            </a:r>
          </a:p>
          <a:p>
            <a:pPr algn="just">
              <a:spcAft>
                <a:spcPts val="600"/>
              </a:spcAft>
            </a:pPr>
            <a:r>
              <a:rPr lang="en-GB" sz="1100" b="1" i="1">
                <a:latin typeface="Calibri" panose="020F0502020204030204" pitchFamily="34" charset="0"/>
                <a:ea typeface="Calibri" panose="020F0502020204030204" pitchFamily="34" charset="0"/>
                <a:cs typeface="Times New Roman" panose="02020603050405020304" pitchFamily="18" charset="0"/>
              </a:rPr>
              <a:t>https://www.elcbristol.co.uk/enrol/terms-and-conditions</a:t>
            </a:r>
          </a:p>
        </p:txBody>
      </p:sp>
      <p:sp>
        <p:nvSpPr>
          <p:cNvPr id="17" name="Rectangle 16">
            <a:extLst>
              <a:ext uri="{FF2B5EF4-FFF2-40B4-BE49-F238E27FC236}">
                <a16:creationId xmlns:a16="http://schemas.microsoft.com/office/drawing/2014/main" id="{728D5DD1-1241-4A47-AB64-AD18AD1C07B9}"/>
              </a:ext>
            </a:extLst>
          </p:cNvPr>
          <p:cNvSpPr/>
          <p:nvPr/>
        </p:nvSpPr>
        <p:spPr>
          <a:xfrm>
            <a:off x="480611" y="1825729"/>
            <a:ext cx="5638801" cy="485069"/>
          </a:xfrm>
          <a:prstGeom prst="rect">
            <a:avLst/>
          </a:prstGeom>
        </p:spPr>
        <p:txBody>
          <a:bodyPr wrap="square">
            <a:spAutoFit/>
          </a:bodyPr>
          <a:lstStyle/>
          <a:p>
            <a:pPr>
              <a:lnSpc>
                <a:spcPts val="1600"/>
              </a:lnSpc>
            </a:pPr>
            <a:r>
              <a:rPr lang="en-GB" sz="1200" b="1">
                <a:latin typeface="Gill Sans MT" panose="020B0502020104020203" pitchFamily="34" charset="0"/>
                <a:cs typeface="Times New Roman" panose="02020603050405020304" pitchFamily="18" charset="0"/>
              </a:rPr>
              <a:t>CLIFTON COLLEGE</a:t>
            </a:r>
          </a:p>
          <a:p>
            <a:pPr>
              <a:lnSpc>
                <a:spcPts val="1600"/>
              </a:lnSpc>
            </a:pPr>
            <a:r>
              <a:rPr lang="en-GB" sz="1100">
                <a:latin typeface="Gill Sans MT" panose="020B0502020104020203" pitchFamily="34" charset="0"/>
                <a:cs typeface="Times New Roman" panose="02020603050405020304" pitchFamily="18" charset="0"/>
              </a:rPr>
              <a:t>You cannot enter any other areas of Clifton College except the gym and swimming pool. </a:t>
            </a:r>
          </a:p>
        </p:txBody>
      </p:sp>
      <p:sp>
        <p:nvSpPr>
          <p:cNvPr id="18" name="Rectangle 17">
            <a:extLst>
              <a:ext uri="{FF2B5EF4-FFF2-40B4-BE49-F238E27FC236}">
                <a16:creationId xmlns:a16="http://schemas.microsoft.com/office/drawing/2014/main" id="{CB1E852A-69DB-40B4-90FA-0FF156948560}"/>
              </a:ext>
            </a:extLst>
          </p:cNvPr>
          <p:cNvSpPr/>
          <p:nvPr/>
        </p:nvSpPr>
        <p:spPr>
          <a:xfrm>
            <a:off x="480611" y="2445370"/>
            <a:ext cx="5638801" cy="899029"/>
          </a:xfrm>
          <a:prstGeom prst="rect">
            <a:avLst/>
          </a:prstGeom>
        </p:spPr>
        <p:txBody>
          <a:bodyPr wrap="square">
            <a:spAutoFit/>
          </a:bodyPr>
          <a:lstStyle/>
          <a:p>
            <a:pPr>
              <a:lnSpc>
                <a:spcPts val="1600"/>
              </a:lnSpc>
            </a:pPr>
            <a:r>
              <a:rPr lang="en-GB" sz="1200" b="1">
                <a:latin typeface="Gill Sans MT" panose="020B0502020104020203" pitchFamily="34" charset="0"/>
                <a:cs typeface="Times New Roman" panose="02020603050405020304" pitchFamily="18" charset="0"/>
              </a:rPr>
              <a:t>MULTIMEDIA CENTRE AND E-SAFETY</a:t>
            </a:r>
          </a:p>
          <a:p>
            <a:pPr>
              <a:lnSpc>
                <a:spcPts val="1600"/>
              </a:lnSpc>
            </a:pPr>
            <a:r>
              <a:rPr lang="en-GB" sz="1100">
                <a:latin typeface="Calibri" panose="020F0502020204030204" pitchFamily="34" charset="0"/>
                <a:ea typeface="Calibri" panose="020F0502020204030204" pitchFamily="34" charset="0"/>
                <a:cs typeface="Times New Roman" panose="02020603050405020304" pitchFamily="18" charset="0"/>
              </a:rPr>
              <a:t>You must follow ELC’s e-safety policy for safe use of the internet.</a:t>
            </a:r>
          </a:p>
          <a:p>
            <a:pPr>
              <a:lnSpc>
                <a:spcPts val="1600"/>
              </a:lnSpc>
            </a:pPr>
            <a:r>
              <a:rPr lang="en-GB" sz="1100">
                <a:latin typeface="Calibri" panose="020F0502020204030204" pitchFamily="34" charset="0"/>
                <a:ea typeface="Calibri" panose="020F0502020204030204" pitchFamily="34" charset="0"/>
                <a:cs typeface="Times New Roman" panose="02020603050405020304" pitchFamily="18" charset="0"/>
              </a:rPr>
              <a:t> Quiet zone! No ‘chatting’ - especially after school (15.30 – 17.30).</a:t>
            </a:r>
          </a:p>
          <a:p>
            <a:pPr>
              <a:lnSpc>
                <a:spcPts val="1600"/>
              </a:lnSpc>
            </a:pPr>
            <a:endParaRPr lang="en-GB" sz="1100">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9825F97E-9E6C-4A7D-A8A9-AFAE96492455}"/>
              </a:ext>
            </a:extLst>
          </p:cNvPr>
          <p:cNvCxnSpPr>
            <a:cxnSpLocks/>
          </p:cNvCxnSpPr>
          <p:nvPr/>
        </p:nvCxnSpPr>
        <p:spPr>
          <a:xfrm>
            <a:off x="782198" y="5860973"/>
            <a:ext cx="135507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4B3B7F-AC7B-4D2F-80FD-FE04CD05DC05}"/>
              </a:ext>
            </a:extLst>
          </p:cNvPr>
          <p:cNvCxnSpPr>
            <a:cxnSpLocks/>
          </p:cNvCxnSpPr>
          <p:nvPr/>
        </p:nvCxnSpPr>
        <p:spPr>
          <a:xfrm>
            <a:off x="782198" y="8383836"/>
            <a:ext cx="52014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7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34A3F3-8679-43E8-8EBC-B01C2107F0F1}"/>
              </a:ext>
            </a:extLst>
          </p:cNvPr>
          <p:cNvSpPr/>
          <p:nvPr/>
        </p:nvSpPr>
        <p:spPr>
          <a:xfrm>
            <a:off x="544452" y="8141518"/>
            <a:ext cx="5698581" cy="907941"/>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14B55902-4B85-4021-BF47-3EEC2CC6F2E5}"/>
              </a:ext>
            </a:extLst>
          </p:cNvPr>
          <p:cNvSpPr>
            <a:spLocks noGrp="1"/>
          </p:cNvSpPr>
          <p:nvPr>
            <p:ph type="sldNum" sz="quarter" idx="12"/>
          </p:nvPr>
        </p:nvSpPr>
        <p:spPr/>
        <p:txBody>
          <a:bodyPr/>
          <a:lstStyle/>
          <a:p>
            <a:fld id="{F4B54143-4A7D-48E2-B99E-606F831BC0BC}" type="slidenum">
              <a:rPr lang="en-GB" smtClean="0"/>
              <a:t>25</a:t>
            </a:fld>
            <a:endParaRPr lang="en-GB"/>
          </a:p>
        </p:txBody>
      </p:sp>
      <p:sp>
        <p:nvSpPr>
          <p:cNvPr id="9" name="TextBox 8">
            <a:extLst>
              <a:ext uri="{FF2B5EF4-FFF2-40B4-BE49-F238E27FC236}">
                <a16:creationId xmlns:a16="http://schemas.microsoft.com/office/drawing/2014/main" id="{BFB52AE1-3E66-4756-AC36-F267DE3E88CD}"/>
              </a:ext>
            </a:extLst>
          </p:cNvPr>
          <p:cNvSpPr txBox="1"/>
          <p:nvPr/>
        </p:nvSpPr>
        <p:spPr>
          <a:xfrm>
            <a:off x="260798" y="166409"/>
            <a:ext cx="6336405" cy="292388"/>
          </a:xfrm>
          <a:prstGeom prst="rect">
            <a:avLst/>
          </a:prstGeom>
          <a:noFill/>
        </p:spPr>
        <p:txBody>
          <a:bodyPr wrap="square" rtlCol="0">
            <a:spAutoFit/>
          </a:bodyPr>
          <a:lstStyle/>
          <a:p>
            <a:pPr algn="ctr"/>
            <a:r>
              <a:rPr lang="en-GB" sz="1300" spc="300">
                <a:latin typeface="Gill Sans MT" panose="020B0502020104020203" pitchFamily="34" charset="0"/>
              </a:rPr>
              <a:t>RULES &amp; POLICIES</a:t>
            </a:r>
          </a:p>
        </p:txBody>
      </p:sp>
      <p:sp>
        <p:nvSpPr>
          <p:cNvPr id="10" name="TextBox 9">
            <a:extLst>
              <a:ext uri="{FF2B5EF4-FFF2-40B4-BE49-F238E27FC236}">
                <a16:creationId xmlns:a16="http://schemas.microsoft.com/office/drawing/2014/main" id="{D67F71BF-D4BC-47AA-B619-143B89B587FA}"/>
              </a:ext>
            </a:extLst>
          </p:cNvPr>
          <p:cNvSpPr txBox="1"/>
          <p:nvPr/>
        </p:nvSpPr>
        <p:spPr>
          <a:xfrm>
            <a:off x="260798" y="384853"/>
            <a:ext cx="6336405" cy="492443"/>
          </a:xfrm>
          <a:prstGeom prst="rect">
            <a:avLst/>
          </a:prstGeom>
          <a:noFill/>
        </p:spPr>
        <p:txBody>
          <a:bodyPr wrap="square" rtlCol="0">
            <a:spAutoFit/>
          </a:bodyPr>
          <a:lstStyle/>
          <a:p>
            <a:pPr algn="ctr"/>
            <a:r>
              <a:rPr lang="en-GB" sz="2600" b="1">
                <a:latin typeface="Gill Sans MT" panose="020B0502020104020203" pitchFamily="34" charset="0"/>
              </a:rPr>
              <a:t>CANCELLATION &amp; REFUNDS</a:t>
            </a:r>
          </a:p>
        </p:txBody>
      </p:sp>
      <p:sp>
        <p:nvSpPr>
          <p:cNvPr id="2" name="Rectangle 1">
            <a:extLst>
              <a:ext uri="{FF2B5EF4-FFF2-40B4-BE49-F238E27FC236}">
                <a16:creationId xmlns:a16="http://schemas.microsoft.com/office/drawing/2014/main" id="{244BC2E4-3649-4422-85B1-49C294D8F193}"/>
              </a:ext>
            </a:extLst>
          </p:cNvPr>
          <p:cNvSpPr/>
          <p:nvPr/>
        </p:nvSpPr>
        <p:spPr>
          <a:xfrm>
            <a:off x="614968" y="4368226"/>
            <a:ext cx="5628066" cy="3313728"/>
          </a:xfrm>
          <a:prstGeom prst="rect">
            <a:avLst/>
          </a:prstGeom>
        </p:spPr>
        <p:txBody>
          <a:bodyPr wrap="square">
            <a:spAutoFit/>
          </a:bodyPr>
          <a:lstStyle/>
          <a:p>
            <a:pPr marL="171450" lvl="0" indent="-171450" algn="just">
              <a:spcAft>
                <a:spcPts val="800"/>
              </a:spcAft>
              <a:buFont typeface="Arial" panose="020B0604020202020204" pitchFamily="34" charset="0"/>
              <a:buChar char="•"/>
            </a:pPr>
            <a:r>
              <a:rPr lang="en-GB" sz="1100">
                <a:latin typeface="Calibri" panose="020F0502020204030204" pitchFamily="34" charset="0"/>
                <a:ea typeface="Calibri" panose="020F0502020204030204" pitchFamily="34" charset="0"/>
                <a:cs typeface="Times New Roman" panose="02020603050405020304" pitchFamily="18" charset="0"/>
              </a:rPr>
              <a:t>If we accept your enrolment, your £400.00 is </a:t>
            </a:r>
            <a:r>
              <a:rPr lang="en-GB" sz="1100" b="1">
                <a:latin typeface="Calibri" panose="020F0502020204030204" pitchFamily="34" charset="0"/>
                <a:ea typeface="Calibri" panose="020F0502020204030204" pitchFamily="34" charset="0"/>
                <a:cs typeface="Times New Roman" panose="02020603050405020304" pitchFamily="18" charset="0"/>
              </a:rPr>
              <a:t>non-refundable</a:t>
            </a:r>
            <a:r>
              <a:rPr lang="en-GB" sz="1100">
                <a:latin typeface="Calibri" panose="020F0502020204030204" pitchFamily="34" charset="0"/>
                <a:ea typeface="Calibri" panose="020F0502020204030204" pitchFamily="34" charset="0"/>
                <a:cs typeface="Times New Roman" panose="02020603050405020304" pitchFamily="18" charset="0"/>
              </a:rPr>
              <a:t>; however, if you enrol online or by telephone, you are entitled to a ‘cooling off’ period of 14 days with the right to free cancellation. If you start your course within these 14 days, we can charge a reasonable sum for services based on the proportion of the course undertaken. </a:t>
            </a:r>
          </a:p>
          <a:p>
            <a:pPr marL="171450" lvl="0" indent="-171450" algn="just">
              <a:spcAft>
                <a:spcPts val="800"/>
              </a:spcAft>
              <a:buFont typeface="Arial" panose="020B0604020202020204" pitchFamily="34" charset="0"/>
              <a:buChar char="•"/>
            </a:pPr>
            <a:r>
              <a:rPr lang="en-GB" sz="1100">
                <a:latin typeface="Calibri" panose="020F0502020204030204" pitchFamily="34" charset="0"/>
                <a:ea typeface="Calibri" panose="020F0502020204030204" pitchFamily="34" charset="0"/>
                <a:cs typeface="Times New Roman" panose="02020603050405020304" pitchFamily="18" charset="0"/>
              </a:rPr>
              <a:t>If you wish to </a:t>
            </a:r>
            <a:r>
              <a:rPr lang="en-GB" sz="1100" b="1">
                <a:latin typeface="Calibri" panose="020F0502020204030204" pitchFamily="34" charset="0"/>
                <a:ea typeface="Calibri" panose="020F0502020204030204" pitchFamily="34" charset="0"/>
                <a:cs typeface="Times New Roman" panose="02020603050405020304" pitchFamily="18" charset="0"/>
              </a:rPr>
              <a:t>postpone </a:t>
            </a:r>
            <a:r>
              <a:rPr lang="en-GB" sz="1100">
                <a:latin typeface="Calibri" panose="020F0502020204030204" pitchFamily="34" charset="0"/>
                <a:ea typeface="Calibri" panose="020F0502020204030204" pitchFamily="34" charset="0"/>
                <a:cs typeface="Times New Roman" panose="02020603050405020304" pitchFamily="18" charset="0"/>
              </a:rPr>
              <a:t>your course for any reason, for example, if you </a:t>
            </a:r>
            <a:r>
              <a:rPr lang="en-GB" sz="1100" b="1">
                <a:latin typeface="Calibri" panose="020F0502020204030204" pitchFamily="34" charset="0"/>
                <a:ea typeface="Calibri" panose="020F0502020204030204" pitchFamily="34" charset="0"/>
                <a:cs typeface="Times New Roman" panose="02020603050405020304" pitchFamily="18" charset="0"/>
              </a:rPr>
              <a:t>need a visa and are still waiting </a:t>
            </a:r>
            <a:r>
              <a:rPr lang="en-GB" sz="1100">
                <a:latin typeface="Calibri" panose="020F0502020204030204" pitchFamily="34" charset="0"/>
                <a:ea typeface="Calibri" panose="020F0502020204030204" pitchFamily="34" charset="0"/>
                <a:cs typeface="Times New Roman" panose="02020603050405020304" pitchFamily="18" charset="0"/>
              </a:rPr>
              <a:t>for the visa to be issued, you must let us know </a:t>
            </a:r>
            <a:r>
              <a:rPr lang="en-GB" sz="1100" b="1">
                <a:latin typeface="Calibri" panose="020F0502020204030204" pitchFamily="34" charset="0"/>
                <a:ea typeface="Calibri" panose="020F0502020204030204" pitchFamily="34" charset="0"/>
                <a:cs typeface="Times New Roman" panose="02020603050405020304" pitchFamily="18" charset="0"/>
              </a:rPr>
              <a:t>at least 1 week </a:t>
            </a:r>
            <a:r>
              <a:rPr lang="en-GB" sz="1100">
                <a:latin typeface="Calibri" panose="020F0502020204030204" pitchFamily="34" charset="0"/>
                <a:ea typeface="Calibri" panose="020F0502020204030204" pitchFamily="34" charset="0"/>
                <a:cs typeface="Times New Roman" panose="02020603050405020304" pitchFamily="18" charset="0"/>
              </a:rPr>
              <a:t>before you are due to arrive, otherwise you will have to pay for one week of accommodation to cover the notice period (if you have booked accommodation through the school). </a:t>
            </a:r>
          </a:p>
          <a:p>
            <a:pPr marL="171450" lvl="0" indent="-171450" algn="just">
              <a:spcAft>
                <a:spcPts val="800"/>
              </a:spcAft>
              <a:buFont typeface="Arial" panose="020B0604020202020204" pitchFamily="34" charset="0"/>
              <a:buChar char="•"/>
            </a:pPr>
            <a:r>
              <a:rPr lang="en-GB" sz="1100">
                <a:latin typeface="Calibri" panose="020F0502020204030204" pitchFamily="34" charset="0"/>
                <a:ea typeface="Calibri" panose="020F0502020204030204" pitchFamily="34" charset="0"/>
                <a:cs typeface="Times New Roman" panose="02020603050405020304" pitchFamily="18" charset="0"/>
              </a:rPr>
              <a:t>If you need a visa and you have your visa application refused, we will refund your fees, less the deposit, once we have received a copy of the visa rejection letter. </a:t>
            </a:r>
          </a:p>
          <a:p>
            <a:pPr marL="171450" lvl="0" indent="-171450" algn="just">
              <a:spcAft>
                <a:spcPts val="800"/>
              </a:spcAft>
              <a:buFont typeface="Arial" panose="020B0604020202020204" pitchFamily="34" charset="0"/>
              <a:buChar char="•"/>
            </a:pPr>
            <a:r>
              <a:rPr lang="en-GB" sz="1100">
                <a:latin typeface="Calibri" panose="020F0502020204030204" pitchFamily="34" charset="0"/>
                <a:ea typeface="Calibri" panose="020F0502020204030204" pitchFamily="34" charset="0"/>
                <a:cs typeface="Times New Roman" panose="02020603050405020304" pitchFamily="18" charset="0"/>
              </a:rPr>
              <a:t>If, for any reason, you have to stop your course early, </a:t>
            </a:r>
            <a:r>
              <a:rPr lang="en-GB" sz="1100" b="1">
                <a:latin typeface="Calibri" panose="020F0502020204030204" pitchFamily="34" charset="0"/>
                <a:ea typeface="Calibri" panose="020F0502020204030204" pitchFamily="34" charset="0"/>
                <a:cs typeface="Times New Roman" panose="02020603050405020304" pitchFamily="18" charset="0"/>
              </a:rPr>
              <a:t>your tuition fees are non-refundable. </a:t>
            </a:r>
            <a:endParaRPr lang="en-GB" sz="1100">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spcAft>
                <a:spcPts val="800"/>
              </a:spcAft>
              <a:buFont typeface="Arial" panose="020B0604020202020204" pitchFamily="34" charset="0"/>
              <a:buChar char="•"/>
            </a:pPr>
            <a:r>
              <a:rPr lang="en-GB" sz="1100">
                <a:latin typeface="Calibri" panose="020F0502020204030204" pitchFamily="34" charset="0"/>
                <a:ea typeface="Calibri" panose="020F0502020204030204" pitchFamily="34" charset="0"/>
                <a:cs typeface="Times New Roman" panose="02020603050405020304" pitchFamily="18" charset="0"/>
              </a:rPr>
              <a:t>If you wish to change or leave your accommodation, the school will refund your accommodation fees in full provided you give at least </a:t>
            </a:r>
            <a:r>
              <a:rPr lang="en-GB" sz="1100" b="1">
                <a:latin typeface="Calibri" panose="020F0502020204030204" pitchFamily="34" charset="0"/>
                <a:ea typeface="Calibri" panose="020F0502020204030204" pitchFamily="34" charset="0"/>
                <a:cs typeface="Times New Roman" panose="02020603050405020304" pitchFamily="18" charset="0"/>
              </a:rPr>
              <a:t>2 </a:t>
            </a:r>
            <a:r>
              <a:rPr lang="en-GB" sz="1100">
                <a:latin typeface="Calibri" panose="020F0502020204030204" pitchFamily="34" charset="0"/>
                <a:ea typeface="Calibri" panose="020F0502020204030204" pitchFamily="34" charset="0"/>
                <a:cs typeface="Times New Roman" panose="02020603050405020304" pitchFamily="18" charset="0"/>
              </a:rPr>
              <a:t>full weeks’ notice except during the first 4 weeks of your stay when only </a:t>
            </a:r>
            <a:r>
              <a:rPr lang="en-GB" sz="1100" b="1">
                <a:latin typeface="Calibri" panose="020F0502020204030204" pitchFamily="34" charset="0"/>
                <a:ea typeface="Calibri" panose="020F0502020204030204" pitchFamily="34" charset="0"/>
                <a:cs typeface="Times New Roman" panose="02020603050405020304" pitchFamily="18" charset="0"/>
              </a:rPr>
              <a:t>1 </a:t>
            </a:r>
            <a:r>
              <a:rPr lang="en-GB" sz="1100">
                <a:latin typeface="Calibri" panose="020F0502020204030204" pitchFamily="34" charset="0"/>
                <a:ea typeface="Calibri" panose="020F0502020204030204" pitchFamily="34" charset="0"/>
                <a:cs typeface="Times New Roman" panose="02020603050405020304" pitchFamily="18" charset="0"/>
              </a:rPr>
              <a:t>week’s notice is necessary. Changes should always take place at weekends. </a:t>
            </a:r>
          </a:p>
          <a:p>
            <a:pPr marL="171450" lvl="0" indent="-171450" algn="just">
              <a:spcAft>
                <a:spcPts val="800"/>
              </a:spcAft>
              <a:buFont typeface="Arial" panose="020B0604020202020204" pitchFamily="34" charset="0"/>
              <a:buChar char="•"/>
            </a:pPr>
            <a:r>
              <a:rPr lang="en-GB" sz="1100">
                <a:latin typeface="Calibri" panose="020F0502020204030204" pitchFamily="34" charset="0"/>
                <a:ea typeface="Calibri" panose="020F0502020204030204" pitchFamily="34" charset="0"/>
                <a:cs typeface="Times New Roman" panose="02020603050405020304" pitchFamily="18" charset="0"/>
              </a:rPr>
              <a:t>Refunds are only paid back to the issuing account (and not necessarily to the student). </a:t>
            </a:r>
          </a:p>
        </p:txBody>
      </p:sp>
      <p:sp>
        <p:nvSpPr>
          <p:cNvPr id="8" name="Rectangle 7">
            <a:extLst>
              <a:ext uri="{FF2B5EF4-FFF2-40B4-BE49-F238E27FC236}">
                <a16:creationId xmlns:a16="http://schemas.microsoft.com/office/drawing/2014/main" id="{52A691C9-49C8-4715-9F6E-9D2074032B97}"/>
              </a:ext>
            </a:extLst>
          </p:cNvPr>
          <p:cNvSpPr/>
          <p:nvPr/>
        </p:nvSpPr>
        <p:spPr>
          <a:xfrm>
            <a:off x="614967" y="1215053"/>
            <a:ext cx="5628067" cy="907941"/>
          </a:xfrm>
          <a:prstGeom prst="rect">
            <a:avLst/>
          </a:prstGeom>
        </p:spPr>
        <p:txBody>
          <a:bodyPr wrap="square">
            <a:spAutoFit/>
          </a:bodyPr>
          <a:lstStyle/>
          <a:p>
            <a:pPr>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CANCELLATION AND REFUNDS - Policy and Procedures </a:t>
            </a:r>
          </a:p>
          <a:p>
            <a:pPr algn="just">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If you have to stop your course early, please read these rules and then complete the Cancellation &amp; Refunds form which you will find in your school file. Please give the completed form to the office. </a:t>
            </a:r>
          </a:p>
        </p:txBody>
      </p:sp>
      <p:sp>
        <p:nvSpPr>
          <p:cNvPr id="12" name="Rectangle 11">
            <a:extLst>
              <a:ext uri="{FF2B5EF4-FFF2-40B4-BE49-F238E27FC236}">
                <a16:creationId xmlns:a16="http://schemas.microsoft.com/office/drawing/2014/main" id="{2E78EB70-A76B-4FB2-8754-D99F70B5B0F6}"/>
              </a:ext>
            </a:extLst>
          </p:cNvPr>
          <p:cNvSpPr/>
          <p:nvPr/>
        </p:nvSpPr>
        <p:spPr>
          <a:xfrm>
            <a:off x="927279" y="2478570"/>
            <a:ext cx="5035639" cy="90508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788D41E-5DBB-4961-9F83-4AD70B7AC094}"/>
              </a:ext>
            </a:extLst>
          </p:cNvPr>
          <p:cNvSpPr/>
          <p:nvPr/>
        </p:nvSpPr>
        <p:spPr>
          <a:xfrm>
            <a:off x="1075385" y="2700280"/>
            <a:ext cx="4739426" cy="461665"/>
          </a:xfrm>
          <a:prstGeom prst="rect">
            <a:avLst/>
          </a:prstGeom>
        </p:spPr>
        <p:txBody>
          <a:bodyPr wrap="square">
            <a:spAutoFit/>
          </a:bodyPr>
          <a:lstStyle/>
          <a:p>
            <a:pPr algn="ctr"/>
            <a:r>
              <a:rPr lang="en-GB" sz="1200" b="1" i="1">
                <a:latin typeface="Calibri" panose="020F0502020204030204" pitchFamily="34" charset="0"/>
                <a:ea typeface="Calibri" panose="020F0502020204030204" pitchFamily="34" charset="0"/>
                <a:cs typeface="Times New Roman" panose="02020603050405020304" pitchFamily="18" charset="0"/>
              </a:rPr>
              <a:t>Please don’t ask us to make an exception to the rules.</a:t>
            </a:r>
          </a:p>
          <a:p>
            <a:pPr algn="ctr"/>
            <a:r>
              <a:rPr lang="en-GB" sz="1200" b="1" i="1">
                <a:latin typeface="Calibri" panose="020F0502020204030204" pitchFamily="34" charset="0"/>
                <a:ea typeface="Calibri" panose="020F0502020204030204" pitchFamily="34" charset="0"/>
                <a:cs typeface="Times New Roman" panose="02020603050405020304" pitchFamily="18" charset="0"/>
              </a:rPr>
              <a:t>What we agree to for one person, we must agree to for everyone. </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C380E93-DA48-49A1-B37D-1E819A274BB9}"/>
              </a:ext>
            </a:extLst>
          </p:cNvPr>
          <p:cNvSpPr/>
          <p:nvPr/>
        </p:nvSpPr>
        <p:spPr>
          <a:xfrm>
            <a:off x="927279" y="3533338"/>
            <a:ext cx="5035639" cy="470257"/>
          </a:xfrm>
          <a:prstGeom prst="rect">
            <a:avLst/>
          </a:prstGeom>
        </p:spPr>
        <p:txBody>
          <a:bodyPr wrap="square">
            <a:spAutoFit/>
          </a:bodyPr>
          <a:lstStyle/>
          <a:p>
            <a:pPr algn="just">
              <a:lnSpc>
                <a:spcPct val="115000"/>
              </a:lnSpc>
              <a:spcAft>
                <a:spcPts val="1000"/>
              </a:spcAft>
            </a:pPr>
            <a:r>
              <a:rPr lang="en-GB" sz="1100" i="1">
                <a:latin typeface="Calibri" panose="020F0502020204030204" pitchFamily="34" charset="0"/>
                <a:ea typeface="Calibri" panose="020F0502020204030204" pitchFamily="34" charset="0"/>
                <a:cs typeface="Times New Roman" panose="02020603050405020304" pitchFamily="18" charset="0"/>
              </a:rPr>
              <a:t>These terms and conditions apply to students who book directly with the school. If you book through an Educational Tour Operator, their terms and conditions may apply.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4FF8CF-50C3-4B80-805D-5973FF76BDCB}"/>
              </a:ext>
            </a:extLst>
          </p:cNvPr>
          <p:cNvSpPr/>
          <p:nvPr/>
        </p:nvSpPr>
        <p:spPr>
          <a:xfrm>
            <a:off x="614966" y="8100453"/>
            <a:ext cx="5628067" cy="902811"/>
          </a:xfrm>
          <a:prstGeom prst="rect">
            <a:avLst/>
          </a:prstGeom>
        </p:spPr>
        <p:txBody>
          <a:bodyPr wrap="square">
            <a:spAutoFit/>
          </a:bodyPr>
          <a:lstStyle/>
          <a:p>
            <a:pPr algn="just">
              <a:spcAft>
                <a:spcPts val="400"/>
              </a:spcAft>
            </a:pPr>
            <a:endParaRPr lang="en-GB" sz="1200" b="1">
              <a:latin typeface="Gill Sans MT" panose="020B0502020104020203" pitchFamily="34" charset="0"/>
              <a:ea typeface="Calibri" panose="020F0502020204030204" pitchFamily="34" charset="0"/>
              <a:cs typeface="Times New Roman" panose="02020603050405020304" pitchFamily="18" charset="0"/>
            </a:endParaRPr>
          </a:p>
          <a:p>
            <a:pPr algn="just">
              <a:spcAft>
                <a:spcPts val="400"/>
              </a:spcAft>
            </a:pPr>
            <a:r>
              <a:rPr lang="en-GB" sz="1200" b="1">
                <a:latin typeface="Gill Sans MT" panose="020B0502020104020203" pitchFamily="34" charset="0"/>
                <a:ea typeface="Calibri" panose="020F0502020204030204" pitchFamily="34" charset="0"/>
                <a:cs typeface="Times New Roman" panose="02020603050405020304" pitchFamily="18" charset="0"/>
              </a:rPr>
              <a:t>INSURANCE</a:t>
            </a:r>
            <a:r>
              <a:rPr lang="en-GB" sz="1200">
                <a:latin typeface="Gill Sans MT" panose="020B0502020104020203" pitchFamily="34" charset="0"/>
                <a:ea typeface="Calibri" panose="020F0502020204030204" pitchFamily="34" charset="0"/>
                <a:cs typeface="Times New Roman" panose="02020603050405020304" pitchFamily="18" charset="0"/>
              </a:rPr>
              <a:t>:</a:t>
            </a:r>
          </a:p>
          <a:p>
            <a:pPr algn="just">
              <a:spcAft>
                <a:spcPts val="400"/>
              </a:spcAft>
            </a:pPr>
            <a:r>
              <a:rPr lang="en-GB" sz="1100">
                <a:latin typeface="Calibri" panose="020F0502020204030204" pitchFamily="34" charset="0"/>
                <a:ea typeface="Calibri" panose="020F0502020204030204" pitchFamily="34" charset="0"/>
                <a:cs typeface="Times New Roman" panose="02020603050405020304" pitchFamily="18" charset="0"/>
              </a:rPr>
              <a:t>Students are </a:t>
            </a:r>
            <a:r>
              <a:rPr lang="en-GB" sz="1100" b="1">
                <a:latin typeface="Calibri" panose="020F0502020204030204" pitchFamily="34" charset="0"/>
                <a:ea typeface="Calibri" panose="020F0502020204030204" pitchFamily="34" charset="0"/>
                <a:cs typeface="Times New Roman" panose="02020603050405020304" pitchFamily="18" charset="0"/>
              </a:rPr>
              <a:t>strongly advised </a:t>
            </a:r>
            <a:r>
              <a:rPr lang="en-GB" sz="1100">
                <a:latin typeface="Calibri" panose="020F0502020204030204" pitchFamily="34" charset="0"/>
                <a:ea typeface="Calibri" panose="020F0502020204030204" pitchFamily="34" charset="0"/>
                <a:cs typeface="Times New Roman" panose="02020603050405020304" pitchFamily="18" charset="0"/>
              </a:rPr>
              <a:t>to take out travel and medical insurance and insurance to cover tuition fees in case of cancellation and loss of personal possessions. </a:t>
            </a:r>
            <a:endParaRPr lang="en-GB" sz="105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FFDB098-2C9E-4326-ABB1-4F2075DFA526}"/>
              </a:ext>
            </a:extLst>
          </p:cNvPr>
          <p:cNvSpPr/>
          <p:nvPr/>
        </p:nvSpPr>
        <p:spPr>
          <a:xfrm>
            <a:off x="1075385" y="2588629"/>
            <a:ext cx="4739427" cy="6849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3F8B4E6-1B66-4FC2-8FA5-BA5ED1800AE5}"/>
              </a:ext>
            </a:extLst>
          </p:cNvPr>
          <p:cNvSpPr/>
          <p:nvPr/>
        </p:nvSpPr>
        <p:spPr>
          <a:xfrm>
            <a:off x="1034681" y="2847965"/>
            <a:ext cx="81405" cy="20675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93611F9-DF58-4AAB-9C21-9F67C9312EA3}"/>
              </a:ext>
            </a:extLst>
          </p:cNvPr>
          <p:cNvSpPr/>
          <p:nvPr/>
        </p:nvSpPr>
        <p:spPr>
          <a:xfrm>
            <a:off x="5766756" y="2847965"/>
            <a:ext cx="81405" cy="206755"/>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96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2967BC2-FDFA-465D-99C1-CC24C77329E1}"/>
              </a:ext>
            </a:extLst>
          </p:cNvPr>
          <p:cNvSpPr/>
          <p:nvPr/>
        </p:nvSpPr>
        <p:spPr>
          <a:xfrm>
            <a:off x="697992" y="3755900"/>
            <a:ext cx="5462016" cy="5757117"/>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884D531A-C604-47D5-897E-356B142AF709}"/>
              </a:ext>
            </a:extLst>
          </p:cNvPr>
          <p:cNvSpPr>
            <a:spLocks noGrp="1"/>
          </p:cNvSpPr>
          <p:nvPr>
            <p:ph type="sldNum" sz="quarter" idx="12"/>
          </p:nvPr>
        </p:nvSpPr>
        <p:spPr/>
        <p:txBody>
          <a:bodyPr/>
          <a:lstStyle/>
          <a:p>
            <a:fld id="{F4B54143-4A7D-48E2-B99E-606F831BC0BC}" type="slidenum">
              <a:rPr lang="en-GB" smtClean="0"/>
              <a:t>26</a:t>
            </a:fld>
            <a:endParaRPr lang="en-GB"/>
          </a:p>
        </p:txBody>
      </p:sp>
      <p:sp>
        <p:nvSpPr>
          <p:cNvPr id="9" name="TextBox 8">
            <a:extLst>
              <a:ext uri="{FF2B5EF4-FFF2-40B4-BE49-F238E27FC236}">
                <a16:creationId xmlns:a16="http://schemas.microsoft.com/office/drawing/2014/main" id="{20D1D7C3-74BA-47C3-9B28-639CE9820BC7}"/>
              </a:ext>
            </a:extLst>
          </p:cNvPr>
          <p:cNvSpPr txBox="1"/>
          <p:nvPr/>
        </p:nvSpPr>
        <p:spPr>
          <a:xfrm>
            <a:off x="260798" y="170585"/>
            <a:ext cx="6336405" cy="292388"/>
          </a:xfrm>
          <a:prstGeom prst="rect">
            <a:avLst/>
          </a:prstGeom>
          <a:noFill/>
        </p:spPr>
        <p:txBody>
          <a:bodyPr wrap="square" rtlCol="0">
            <a:spAutoFit/>
          </a:bodyPr>
          <a:lstStyle/>
          <a:p>
            <a:pPr algn="ctr"/>
            <a:r>
              <a:rPr lang="en-GB" sz="1300" spc="300">
                <a:latin typeface="Gill Sans MT" panose="020B0502020104020203" pitchFamily="34" charset="0"/>
              </a:rPr>
              <a:t>RULES &amp; POLICIES</a:t>
            </a:r>
          </a:p>
        </p:txBody>
      </p:sp>
      <p:sp>
        <p:nvSpPr>
          <p:cNvPr id="10" name="TextBox 9">
            <a:extLst>
              <a:ext uri="{FF2B5EF4-FFF2-40B4-BE49-F238E27FC236}">
                <a16:creationId xmlns:a16="http://schemas.microsoft.com/office/drawing/2014/main" id="{91F6B1EF-CF77-4847-B048-54EE23155C89}"/>
              </a:ext>
            </a:extLst>
          </p:cNvPr>
          <p:cNvSpPr txBox="1"/>
          <p:nvPr/>
        </p:nvSpPr>
        <p:spPr>
          <a:xfrm>
            <a:off x="260798" y="389029"/>
            <a:ext cx="6336405" cy="492443"/>
          </a:xfrm>
          <a:prstGeom prst="rect">
            <a:avLst/>
          </a:prstGeom>
          <a:noFill/>
        </p:spPr>
        <p:txBody>
          <a:bodyPr wrap="square" rtlCol="0">
            <a:spAutoFit/>
          </a:bodyPr>
          <a:lstStyle/>
          <a:p>
            <a:pPr algn="ctr"/>
            <a:r>
              <a:rPr lang="en-GB" sz="2600" b="1">
                <a:latin typeface="Gill Sans MT" panose="020B0502020104020203" pitchFamily="34" charset="0"/>
              </a:rPr>
              <a:t>HOLIDAYS</a:t>
            </a:r>
          </a:p>
        </p:txBody>
      </p:sp>
      <p:sp>
        <p:nvSpPr>
          <p:cNvPr id="2" name="Rectangle 1">
            <a:extLst>
              <a:ext uri="{FF2B5EF4-FFF2-40B4-BE49-F238E27FC236}">
                <a16:creationId xmlns:a16="http://schemas.microsoft.com/office/drawing/2014/main" id="{AD24C06B-3458-469E-B43D-46772D483B4E}"/>
              </a:ext>
            </a:extLst>
          </p:cNvPr>
          <p:cNvSpPr/>
          <p:nvPr/>
        </p:nvSpPr>
        <p:spPr>
          <a:xfrm>
            <a:off x="761590" y="3871115"/>
            <a:ext cx="5334820" cy="5678478"/>
          </a:xfrm>
          <a:prstGeom prst="rect">
            <a:avLst/>
          </a:prstGeom>
        </p:spPr>
        <p:txBody>
          <a:bodyPr wrap="square">
            <a:spAutoFit/>
          </a:bodyPr>
          <a:lstStyle/>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You are only entitled to take a holiday if you are enrolled on a course of </a:t>
            </a:r>
            <a:r>
              <a:rPr lang="en-GB" sz="1050" b="1">
                <a:latin typeface="Calibri" panose="020F0502020204030204" pitchFamily="34" charset="0"/>
                <a:ea typeface="Calibri" panose="020F0502020204030204" pitchFamily="34" charset="0"/>
                <a:cs typeface="Times New Roman" panose="02020603050405020304" pitchFamily="18" charset="0"/>
              </a:rPr>
              <a:t>20+</a:t>
            </a:r>
            <a:r>
              <a:rPr lang="en-GB" sz="1050">
                <a:latin typeface="Calibri" panose="020F0502020204030204" pitchFamily="34" charset="0"/>
                <a:ea typeface="Calibri" panose="020F0502020204030204" pitchFamily="34" charset="0"/>
                <a:cs typeface="Times New Roman" panose="02020603050405020304" pitchFamily="18" charset="0"/>
              </a:rPr>
              <a:t> weeks</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You cannot take a holiday until you have been in the school for at least </a:t>
            </a:r>
            <a:r>
              <a:rPr lang="en-GB" sz="1050" b="1">
                <a:latin typeface="Calibri" panose="020F0502020204030204" pitchFamily="34" charset="0"/>
                <a:ea typeface="Calibri" panose="020F0502020204030204" pitchFamily="34" charset="0"/>
                <a:cs typeface="Times New Roman" panose="02020603050405020304" pitchFamily="18" charset="0"/>
              </a:rPr>
              <a:t>10</a:t>
            </a:r>
            <a:r>
              <a:rPr lang="en-GB" sz="1050">
                <a:latin typeface="Calibri" panose="020F0502020204030204" pitchFamily="34" charset="0"/>
                <a:ea typeface="Calibri" panose="020F0502020204030204" pitchFamily="34" charset="0"/>
                <a:cs typeface="Times New Roman" panose="02020603050405020304" pitchFamily="18" charset="0"/>
              </a:rPr>
              <a:t> weeks</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You can only take </a:t>
            </a:r>
            <a:r>
              <a:rPr lang="en-GB" sz="1050" b="1">
                <a:latin typeface="Calibri" panose="020F0502020204030204" pitchFamily="34" charset="0"/>
                <a:ea typeface="Calibri" panose="020F0502020204030204" pitchFamily="34" charset="0"/>
                <a:cs typeface="Times New Roman" panose="02020603050405020304" pitchFamily="18" charset="0"/>
              </a:rPr>
              <a:t>one</a:t>
            </a:r>
            <a:r>
              <a:rPr lang="en-GB" sz="1050">
                <a:latin typeface="Calibri" panose="020F0502020204030204" pitchFamily="34" charset="0"/>
                <a:ea typeface="Calibri" panose="020F0502020204030204" pitchFamily="34" charset="0"/>
                <a:cs typeface="Times New Roman" panose="02020603050405020304" pitchFamily="18" charset="0"/>
              </a:rPr>
              <a:t> holiday every 3 months (</a:t>
            </a:r>
            <a:r>
              <a:rPr lang="en-GB" sz="1050" b="1">
                <a:latin typeface="Calibri" panose="020F0502020204030204" pitchFamily="34" charset="0"/>
                <a:ea typeface="Calibri" panose="020F0502020204030204" pitchFamily="34" charset="0"/>
                <a:cs typeface="Times New Roman" panose="02020603050405020304" pitchFamily="18" charset="0"/>
              </a:rPr>
              <a:t>12</a:t>
            </a:r>
            <a:r>
              <a:rPr lang="en-GB" sz="1050">
                <a:latin typeface="Calibri" panose="020F0502020204030204" pitchFamily="34" charset="0"/>
                <a:ea typeface="Calibri" panose="020F0502020204030204" pitchFamily="34" charset="0"/>
                <a:cs typeface="Times New Roman" panose="02020603050405020304" pitchFamily="18" charset="0"/>
              </a:rPr>
              <a:t> weeks)</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Holidays must always run from Monday to Friday. You cannot start a holiday in the middle of the week</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You must give </a:t>
            </a:r>
            <a:r>
              <a:rPr lang="en-GB" sz="1050" b="1">
                <a:latin typeface="Calibri" panose="020F0502020204030204" pitchFamily="34" charset="0"/>
                <a:ea typeface="Calibri" panose="020F0502020204030204" pitchFamily="34" charset="0"/>
                <a:cs typeface="Times New Roman" panose="02020603050405020304" pitchFamily="18" charset="0"/>
              </a:rPr>
              <a:t>2 full weeks’ written notice</a:t>
            </a:r>
            <a:r>
              <a:rPr lang="en-GB" sz="1050">
                <a:latin typeface="Calibri" panose="020F0502020204030204" pitchFamily="34" charset="0"/>
                <a:ea typeface="Calibri" panose="020F0502020204030204" pitchFamily="34" charset="0"/>
                <a:cs typeface="Times New Roman" panose="02020603050405020304" pitchFamily="18" charset="0"/>
              </a:rPr>
              <a:t> that you want to take the holiday.  You should complete the holiday request form and hand it in to the office</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b="1">
                <a:latin typeface="Calibri" panose="020F0502020204030204" pitchFamily="34" charset="0"/>
                <a:ea typeface="Calibri" panose="020F0502020204030204" pitchFamily="34" charset="0"/>
                <a:cs typeface="Times New Roman" panose="02020603050405020304" pitchFamily="18" charset="0"/>
              </a:rPr>
              <a:t>If you take a holiday, you are </a:t>
            </a:r>
            <a:r>
              <a:rPr lang="en-GB" sz="1050" b="1" u="sng">
                <a:latin typeface="Calibri" panose="020F0502020204030204" pitchFamily="34" charset="0"/>
                <a:ea typeface="Calibri" panose="020F0502020204030204" pitchFamily="34" charset="0"/>
                <a:cs typeface="Times New Roman" panose="02020603050405020304" pitchFamily="18" charset="0"/>
              </a:rPr>
              <a:t>not</a:t>
            </a:r>
            <a:r>
              <a:rPr lang="en-GB" sz="1050" b="1">
                <a:latin typeface="Calibri" panose="020F0502020204030204" pitchFamily="34" charset="0"/>
                <a:ea typeface="Calibri" panose="020F0502020204030204" pitchFamily="34" charset="0"/>
                <a:cs typeface="Times New Roman" panose="02020603050405020304" pitchFamily="18" charset="0"/>
              </a:rPr>
              <a:t> entitled to a refund</a:t>
            </a:r>
            <a:r>
              <a:rPr lang="en-GB" sz="1050">
                <a:latin typeface="Calibri" panose="020F0502020204030204" pitchFamily="34" charset="0"/>
                <a:ea typeface="Calibri" panose="020F0502020204030204" pitchFamily="34" charset="0"/>
                <a:cs typeface="Times New Roman" panose="02020603050405020304" pitchFamily="18" charset="0"/>
              </a:rPr>
              <a:t>. However, if it is convenient with the school, the holiday week(s) can be added to the end of your course. For example, if adding a week to your course means that you are then enrolled for just the first week of the next course, this would not be convenient.  However, if you wish to take the last week(s) or the first week(s) of a course as a holiday, then this would be fine.</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You should check your visa requirements, as you may not be allowed to extend. Please ask in the office if you aren’t sure. </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If you are </a:t>
            </a:r>
            <a:r>
              <a:rPr lang="en-GB" sz="1050" b="1">
                <a:latin typeface="Calibri" panose="020F0502020204030204" pitchFamily="34" charset="0"/>
                <a:ea typeface="Calibri" panose="020F0502020204030204" pitchFamily="34" charset="0"/>
                <a:cs typeface="Times New Roman" panose="02020603050405020304" pitchFamily="18" charset="0"/>
              </a:rPr>
              <a:t>away </a:t>
            </a:r>
            <a:r>
              <a:rPr lang="en-GB" sz="1050">
                <a:latin typeface="Calibri" panose="020F0502020204030204" pitchFamily="34" charset="0"/>
                <a:ea typeface="Calibri" panose="020F0502020204030204" pitchFamily="34" charset="0"/>
                <a:cs typeface="Times New Roman" panose="02020603050405020304" pitchFamily="18" charset="0"/>
              </a:rPr>
              <a:t>from</a:t>
            </a:r>
            <a:r>
              <a:rPr lang="en-GB" sz="1050" b="1">
                <a:latin typeface="Calibri" panose="020F0502020204030204" pitchFamily="34" charset="0"/>
                <a:ea typeface="Calibri" panose="020F0502020204030204" pitchFamily="34" charset="0"/>
                <a:cs typeface="Times New Roman" panose="02020603050405020304" pitchFamily="18" charset="0"/>
              </a:rPr>
              <a:t> self-catering</a:t>
            </a:r>
            <a:r>
              <a:rPr lang="en-GB" sz="1050">
                <a:latin typeface="Calibri" panose="020F0502020204030204" pitchFamily="34" charset="0"/>
                <a:ea typeface="Calibri" panose="020F0502020204030204" pitchFamily="34" charset="0"/>
                <a:cs typeface="Times New Roman" panose="02020603050405020304" pitchFamily="18" charset="0"/>
              </a:rPr>
              <a:t> accommodation, there is </a:t>
            </a:r>
            <a:r>
              <a:rPr lang="en-GB" sz="1050" b="1">
                <a:latin typeface="Calibri" panose="020F0502020204030204" pitchFamily="34" charset="0"/>
                <a:ea typeface="Calibri" panose="020F0502020204030204" pitchFamily="34" charset="0"/>
                <a:cs typeface="Times New Roman" panose="02020603050405020304" pitchFamily="18" charset="0"/>
              </a:rPr>
              <a:t>no refund</a:t>
            </a:r>
            <a:r>
              <a:rPr lang="en-GB" sz="1050">
                <a:latin typeface="Calibri" panose="020F0502020204030204" pitchFamily="34" charset="0"/>
                <a:ea typeface="Calibri" panose="020F0502020204030204" pitchFamily="34" charset="0"/>
                <a:cs typeface="Times New Roman" panose="02020603050405020304" pitchFamily="18" charset="0"/>
              </a:rPr>
              <a:t> for your accommodation for the period you are away.  During the 2 week Christmas holiday when the school is closed, if you want to keep your room and you go away for at least 7 nights (weekend to weekend), you must pay 50% of the self-catering rate.</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If you are </a:t>
            </a:r>
            <a:r>
              <a:rPr lang="en-GB" sz="1050" b="1">
                <a:latin typeface="Calibri" panose="020F0502020204030204" pitchFamily="34" charset="0"/>
                <a:ea typeface="Calibri" panose="020F0502020204030204" pitchFamily="34" charset="0"/>
                <a:cs typeface="Times New Roman" panose="02020603050405020304" pitchFamily="18" charset="0"/>
              </a:rPr>
              <a:t>away</a:t>
            </a:r>
            <a:r>
              <a:rPr lang="en-GB" sz="1050">
                <a:latin typeface="Calibri" panose="020F0502020204030204" pitchFamily="34" charset="0"/>
                <a:ea typeface="Calibri" panose="020F0502020204030204" pitchFamily="34" charset="0"/>
                <a:cs typeface="Times New Roman" panose="02020603050405020304" pitchFamily="18" charset="0"/>
              </a:rPr>
              <a:t> from </a:t>
            </a:r>
            <a:r>
              <a:rPr lang="en-GB" sz="1050" b="1">
                <a:latin typeface="Calibri" panose="020F0502020204030204" pitchFamily="34" charset="0"/>
                <a:ea typeface="Calibri" panose="020F0502020204030204" pitchFamily="34" charset="0"/>
                <a:cs typeface="Times New Roman" panose="02020603050405020304" pitchFamily="18" charset="0"/>
              </a:rPr>
              <a:t>homestay</a:t>
            </a:r>
            <a:r>
              <a:rPr lang="en-GB" sz="1050">
                <a:latin typeface="Calibri" panose="020F0502020204030204" pitchFamily="34" charset="0"/>
                <a:ea typeface="Calibri" panose="020F0502020204030204" pitchFamily="34" charset="0"/>
                <a:cs typeface="Times New Roman" panose="02020603050405020304" pitchFamily="18" charset="0"/>
              </a:rPr>
              <a:t> accommodation and you have given 2 full weeks’ notice to the school </a:t>
            </a:r>
            <a:r>
              <a:rPr lang="en-GB" sz="1050" u="sng">
                <a:latin typeface="Calibri" panose="020F0502020204030204" pitchFamily="34" charset="0"/>
                <a:ea typeface="Calibri" panose="020F0502020204030204" pitchFamily="34" charset="0"/>
                <a:cs typeface="Times New Roman" panose="02020603050405020304" pitchFamily="18" charset="0"/>
              </a:rPr>
              <a:t>and</a:t>
            </a:r>
            <a:r>
              <a:rPr lang="en-GB" sz="1050">
                <a:latin typeface="Calibri" panose="020F0502020204030204" pitchFamily="34" charset="0"/>
                <a:ea typeface="Calibri" panose="020F0502020204030204" pitchFamily="34" charset="0"/>
                <a:cs typeface="Times New Roman" panose="02020603050405020304" pitchFamily="18" charset="0"/>
              </a:rPr>
              <a:t> the family, you will be refunded </a:t>
            </a:r>
            <a:r>
              <a:rPr lang="en-GB" sz="1050" b="1">
                <a:latin typeface="Calibri" panose="020F0502020204030204" pitchFamily="34" charset="0"/>
                <a:ea typeface="Calibri" panose="020F0502020204030204" pitchFamily="34" charset="0"/>
                <a:cs typeface="Times New Roman" panose="02020603050405020304" pitchFamily="18" charset="0"/>
              </a:rPr>
              <a:t>50%</a:t>
            </a:r>
            <a:r>
              <a:rPr lang="en-GB" sz="1050">
                <a:latin typeface="Calibri" panose="020F0502020204030204" pitchFamily="34" charset="0"/>
                <a:ea typeface="Calibri" panose="020F0502020204030204" pitchFamily="34" charset="0"/>
                <a:cs typeface="Times New Roman" panose="02020603050405020304" pitchFamily="18" charset="0"/>
              </a:rPr>
              <a:t> of the homestay rate, but this only applies if you are away for </a:t>
            </a:r>
            <a:r>
              <a:rPr lang="en-GB" sz="1050" b="1">
                <a:latin typeface="Calibri" panose="020F0502020204030204" pitchFamily="34" charset="0"/>
                <a:ea typeface="Calibri" panose="020F0502020204030204" pitchFamily="34" charset="0"/>
                <a:cs typeface="Times New Roman" panose="02020603050405020304" pitchFamily="18" charset="0"/>
              </a:rPr>
              <a:t>7</a:t>
            </a:r>
            <a:r>
              <a:rPr lang="en-GB" sz="1050">
                <a:latin typeface="Calibri" panose="020F0502020204030204" pitchFamily="34" charset="0"/>
                <a:ea typeface="Calibri" panose="020F0502020204030204" pitchFamily="34" charset="0"/>
                <a:cs typeface="Times New Roman" panose="02020603050405020304" pitchFamily="18" charset="0"/>
              </a:rPr>
              <a:t> full days, from one weekend to the next.  There is no refund for parts of a week or for holidays mid-week to mid-week.  During the Christmas holidays when the school is closed, if you vacate your room, you will not have to pay anything.</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If you take a holiday from school, you cannot usually stay in your </a:t>
            </a:r>
            <a:r>
              <a:rPr lang="en-GB" sz="1050" b="1">
                <a:latin typeface="Calibri" panose="020F0502020204030204" pitchFamily="34" charset="0"/>
                <a:ea typeface="Calibri" panose="020F0502020204030204" pitchFamily="34" charset="0"/>
                <a:cs typeface="Times New Roman" panose="02020603050405020304" pitchFamily="18" charset="0"/>
              </a:rPr>
              <a:t>homestay</a:t>
            </a:r>
            <a:r>
              <a:rPr lang="en-GB" sz="1050">
                <a:latin typeface="Calibri" panose="020F0502020204030204" pitchFamily="34" charset="0"/>
                <a:ea typeface="Calibri" panose="020F0502020204030204" pitchFamily="34" charset="0"/>
                <a:cs typeface="Times New Roman" panose="02020603050405020304" pitchFamily="18" charset="0"/>
              </a:rPr>
              <a:t> accommodation, especially if the holiday is for more than 2 weeks</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If you take a holiday for 4 weeks or longer, when you come back to school, you may need to take another test, so that we can decide which is the best class for you</a:t>
            </a:r>
            <a:endParaRPr lang="en-GB" sz="1100">
              <a:latin typeface="Times New Roman" panose="02020603050405020304" pitchFamily="18" charset="0"/>
              <a:ea typeface="Calibri" panose="020F0502020204030204" pitchFamily="34" charset="0"/>
            </a:endParaRPr>
          </a:p>
          <a:p>
            <a:pPr marL="171450" lvl="0" indent="-171450">
              <a:spcAft>
                <a:spcPts val="600"/>
              </a:spcAft>
              <a:buFont typeface="Arial" panose="020B0604020202020204" pitchFamily="34" charset="0"/>
              <a:buChar char="•"/>
              <a:tabLst>
                <a:tab pos="228600" algn="l"/>
              </a:tabLst>
            </a:pPr>
            <a:r>
              <a:rPr lang="en-GB" sz="1050">
                <a:latin typeface="Calibri" panose="020F0502020204030204" pitchFamily="34" charset="0"/>
                <a:ea typeface="Calibri" panose="020F0502020204030204" pitchFamily="34" charset="0"/>
                <a:cs typeface="Times New Roman" panose="02020603050405020304" pitchFamily="18" charset="0"/>
              </a:rPr>
              <a:t>Remember there is </a:t>
            </a:r>
            <a:r>
              <a:rPr lang="en-GB" sz="1050" b="1">
                <a:latin typeface="Calibri" panose="020F0502020204030204" pitchFamily="34" charset="0"/>
                <a:ea typeface="Calibri" panose="020F0502020204030204" pitchFamily="34" charset="0"/>
                <a:cs typeface="Times New Roman" panose="02020603050405020304" pitchFamily="18" charset="0"/>
              </a:rPr>
              <a:t>NO REFUND </a:t>
            </a:r>
            <a:r>
              <a:rPr lang="en-GB" sz="1050">
                <a:latin typeface="Calibri" panose="020F0502020204030204" pitchFamily="34" charset="0"/>
                <a:ea typeface="Calibri" panose="020F0502020204030204" pitchFamily="34" charset="0"/>
                <a:cs typeface="Times New Roman" panose="02020603050405020304" pitchFamily="18" charset="0"/>
              </a:rPr>
              <a:t>for holidays even if you later cancel the extended weeks.</a:t>
            </a:r>
            <a:endParaRPr lang="en-GB" sz="1100">
              <a:effectLst/>
              <a:latin typeface="Times New Roman" panose="02020603050405020304" pitchFamily="18" charset="0"/>
              <a:ea typeface="Calibri" panose="020F0502020204030204" pitchFamily="34" charset="0"/>
            </a:endParaRPr>
          </a:p>
        </p:txBody>
      </p:sp>
      <p:grpSp>
        <p:nvGrpSpPr>
          <p:cNvPr id="3" name="Group 2">
            <a:extLst>
              <a:ext uri="{FF2B5EF4-FFF2-40B4-BE49-F238E27FC236}">
                <a16:creationId xmlns:a16="http://schemas.microsoft.com/office/drawing/2014/main" id="{AE1FAED0-7FCF-4485-A46A-478CAE452E34}"/>
              </a:ext>
            </a:extLst>
          </p:cNvPr>
          <p:cNvGrpSpPr/>
          <p:nvPr/>
        </p:nvGrpSpPr>
        <p:grpSpPr>
          <a:xfrm>
            <a:off x="1599212" y="1124630"/>
            <a:ext cx="3593476" cy="1713796"/>
            <a:chOff x="614968" y="1198772"/>
            <a:chExt cx="3593476" cy="1713796"/>
          </a:xfrm>
        </p:grpSpPr>
        <p:sp>
          <p:nvSpPr>
            <p:cNvPr id="13" name="Rectangle 12">
              <a:extLst>
                <a:ext uri="{FF2B5EF4-FFF2-40B4-BE49-F238E27FC236}">
                  <a16:creationId xmlns:a16="http://schemas.microsoft.com/office/drawing/2014/main" id="{D0C3F2D3-3CE5-41E9-9727-AC994C9E45C8}"/>
                </a:ext>
              </a:extLst>
            </p:cNvPr>
            <p:cNvSpPr/>
            <p:nvPr/>
          </p:nvSpPr>
          <p:spPr>
            <a:xfrm>
              <a:off x="614968" y="1308447"/>
              <a:ext cx="3593476" cy="14142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0375289-9CA9-4484-AF4F-F41DC2B3EF70}"/>
                </a:ext>
              </a:extLst>
            </p:cNvPr>
            <p:cNvSpPr/>
            <p:nvPr/>
          </p:nvSpPr>
          <p:spPr>
            <a:xfrm>
              <a:off x="752908" y="1198772"/>
              <a:ext cx="3317595" cy="171379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D661CB6-FA60-4A31-9EF7-EC15CE6079CE}"/>
                </a:ext>
              </a:extLst>
            </p:cNvPr>
            <p:cNvSpPr/>
            <p:nvPr/>
          </p:nvSpPr>
          <p:spPr>
            <a:xfrm>
              <a:off x="681070" y="1363210"/>
              <a:ext cx="3427762" cy="538609"/>
            </a:xfrm>
            <a:prstGeom prst="rect">
              <a:avLst/>
            </a:prstGeom>
          </p:spPr>
          <p:txBody>
            <a:bodyPr wrap="square">
              <a:spAutoFit/>
            </a:bodyPr>
            <a:lstStyle/>
            <a:p>
              <a:pPr algn="ctr">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BEFORE YOU GO ON HOLIDAY:</a:t>
              </a:r>
            </a:p>
            <a:p>
              <a:pPr algn="ctr">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There are 3 things to do before you book your tickets:</a:t>
              </a:r>
            </a:p>
          </p:txBody>
        </p:sp>
        <p:sp>
          <p:nvSpPr>
            <p:cNvPr id="12" name="Rectangle 11">
              <a:extLst>
                <a:ext uri="{FF2B5EF4-FFF2-40B4-BE49-F238E27FC236}">
                  <a16:creationId xmlns:a16="http://schemas.microsoft.com/office/drawing/2014/main" id="{34EC943C-C71F-40DA-8E67-DD816BD29732}"/>
                </a:ext>
              </a:extLst>
            </p:cNvPr>
            <p:cNvSpPr/>
            <p:nvPr/>
          </p:nvSpPr>
          <p:spPr>
            <a:xfrm>
              <a:off x="697824" y="1920421"/>
              <a:ext cx="3427762" cy="664028"/>
            </a:xfrm>
            <a:prstGeom prst="rect">
              <a:avLst/>
            </a:prstGeom>
          </p:spPr>
          <p:txBody>
            <a:bodyPr wrap="square">
              <a:spAutoFit/>
            </a:bodyPr>
            <a:lstStyle/>
            <a:p>
              <a:pPr marL="228600" lvl="0" indent="-228600" algn="ctr">
                <a:lnSpc>
                  <a:spcPct val="115000"/>
                </a:lnSpc>
                <a:spcAft>
                  <a:spcPts val="0"/>
                </a:spcAft>
                <a:buFont typeface="+mj-lt"/>
                <a:buAutoNum type="arabicPeriod"/>
              </a:pPr>
              <a:r>
                <a:rPr lang="en-GB" sz="1100" b="1">
                  <a:ea typeface="Calibri" panose="020F0502020204030204" pitchFamily="34" charset="0"/>
                  <a:cs typeface="Times New Roman" panose="02020603050405020304" pitchFamily="18" charset="0"/>
                </a:rPr>
                <a:t>Check the holiday rules</a:t>
              </a:r>
              <a:endParaRPr lang="en-GB" sz="1200" b="1">
                <a:ea typeface="Calibri" panose="020F0502020204030204" pitchFamily="34" charset="0"/>
              </a:endParaRPr>
            </a:p>
            <a:p>
              <a:pPr marL="228600" lvl="0" indent="-228600" algn="ctr">
                <a:lnSpc>
                  <a:spcPct val="115000"/>
                </a:lnSpc>
                <a:spcAft>
                  <a:spcPts val="0"/>
                </a:spcAft>
                <a:buFont typeface="+mj-lt"/>
                <a:buAutoNum type="arabicPeriod"/>
              </a:pPr>
              <a:r>
                <a:rPr lang="en-GB" sz="1100" b="1">
                  <a:ea typeface="Calibri" panose="020F0502020204030204" pitchFamily="34" charset="0"/>
                  <a:cs typeface="Times New Roman" panose="02020603050405020304" pitchFamily="18" charset="0"/>
                </a:rPr>
                <a:t>Fill in the holiday form and give it to the office</a:t>
              </a:r>
              <a:endParaRPr lang="en-GB" sz="1200" b="1">
                <a:ea typeface="Calibri" panose="020F0502020204030204" pitchFamily="34" charset="0"/>
              </a:endParaRPr>
            </a:p>
            <a:p>
              <a:pPr marL="228600" lvl="0" indent="-228600" algn="ctr">
                <a:lnSpc>
                  <a:spcPct val="115000"/>
                </a:lnSpc>
                <a:spcAft>
                  <a:spcPts val="0"/>
                </a:spcAft>
                <a:buFont typeface="+mj-lt"/>
                <a:buAutoNum type="arabicPeriod"/>
              </a:pPr>
              <a:r>
                <a:rPr lang="en-GB" sz="1100" b="1">
                  <a:ea typeface="Calibri" panose="020F0502020204030204" pitchFamily="34" charset="0"/>
                  <a:cs typeface="Times New Roman" panose="02020603050405020304" pitchFamily="18" charset="0"/>
                </a:rPr>
                <a:t>Wait for the holiday to be approved</a:t>
              </a:r>
              <a:endParaRPr lang="en-GB" sz="1200" b="1">
                <a:ea typeface="Calibri" panose="020F0502020204030204" pitchFamily="34" charset="0"/>
              </a:endParaRPr>
            </a:p>
          </p:txBody>
        </p:sp>
      </p:grpSp>
      <p:sp>
        <p:nvSpPr>
          <p:cNvPr id="15" name="Rectangle 14">
            <a:extLst>
              <a:ext uri="{FF2B5EF4-FFF2-40B4-BE49-F238E27FC236}">
                <a16:creationId xmlns:a16="http://schemas.microsoft.com/office/drawing/2014/main" id="{572779A2-B9CF-4B04-8E7A-AFDA7073C562}"/>
              </a:ext>
            </a:extLst>
          </p:cNvPr>
          <p:cNvSpPr/>
          <p:nvPr/>
        </p:nvSpPr>
        <p:spPr>
          <a:xfrm>
            <a:off x="1665314" y="3104249"/>
            <a:ext cx="3427762" cy="538609"/>
          </a:xfrm>
          <a:prstGeom prst="rect">
            <a:avLst/>
          </a:prstGeom>
        </p:spPr>
        <p:txBody>
          <a:bodyPr wrap="square">
            <a:spAutoFit/>
          </a:bodyPr>
          <a:lstStyle/>
          <a:p>
            <a:pPr algn="ctr">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THE HOLIDAY RULES</a:t>
            </a:r>
          </a:p>
          <a:p>
            <a:pPr algn="ctr">
              <a:spcAft>
                <a:spcPts val="1000"/>
              </a:spcAft>
            </a:pPr>
            <a:r>
              <a:rPr lang="en-GB" sz="1100">
                <a:latin typeface="Calibri" panose="020F0502020204030204" pitchFamily="34" charset="0"/>
                <a:ea typeface="Calibri" panose="020F0502020204030204" pitchFamily="34" charset="0"/>
                <a:cs typeface="Times New Roman" panose="02020603050405020304" pitchFamily="18" charset="0"/>
              </a:rPr>
              <a:t>Read this before you fill in the Holiday Form</a:t>
            </a:r>
          </a:p>
        </p:txBody>
      </p:sp>
    </p:spTree>
    <p:extLst>
      <p:ext uri="{BB962C8B-B14F-4D97-AF65-F5344CB8AC3E}">
        <p14:creationId xmlns:p14="http://schemas.microsoft.com/office/powerpoint/2010/main" val="295667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66C965-B019-4165-9765-8EE164065439}"/>
              </a:ext>
            </a:extLst>
          </p:cNvPr>
          <p:cNvPicPr>
            <a:picLocks noChangeAspect="1"/>
          </p:cNvPicPr>
          <p:nvPr/>
        </p:nvPicPr>
        <p:blipFill>
          <a:blip r:embed="rId2"/>
          <a:stretch>
            <a:fillRect/>
          </a:stretch>
        </p:blipFill>
        <p:spPr>
          <a:xfrm>
            <a:off x="260797" y="112114"/>
            <a:ext cx="6381154" cy="9524445"/>
          </a:xfrm>
          <a:prstGeom prst="rect">
            <a:avLst/>
          </a:prstGeom>
        </p:spPr>
      </p:pic>
      <p:sp>
        <p:nvSpPr>
          <p:cNvPr id="5" name="Slide Number Placeholder 4">
            <a:extLst>
              <a:ext uri="{FF2B5EF4-FFF2-40B4-BE49-F238E27FC236}">
                <a16:creationId xmlns:a16="http://schemas.microsoft.com/office/drawing/2014/main" id="{D4DABC26-73ED-4956-A624-E0B4D4C85FD4}"/>
              </a:ext>
            </a:extLst>
          </p:cNvPr>
          <p:cNvSpPr>
            <a:spLocks noGrp="1"/>
          </p:cNvSpPr>
          <p:nvPr>
            <p:ph type="sldNum" sz="quarter" idx="12"/>
          </p:nvPr>
        </p:nvSpPr>
        <p:spPr/>
        <p:txBody>
          <a:bodyPr/>
          <a:lstStyle/>
          <a:p>
            <a:fld id="{F4B54143-4A7D-48E2-B99E-606F831BC0BC}" type="slidenum">
              <a:rPr lang="en-GB" smtClean="0"/>
              <a:t>27</a:t>
            </a:fld>
            <a:endParaRPr lang="en-GB"/>
          </a:p>
        </p:txBody>
      </p:sp>
    </p:spTree>
    <p:extLst>
      <p:ext uri="{BB962C8B-B14F-4D97-AF65-F5344CB8AC3E}">
        <p14:creationId xmlns:p14="http://schemas.microsoft.com/office/powerpoint/2010/main" val="11842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7284C4-1ADC-4C58-9269-6F67F75DCD82}"/>
              </a:ext>
            </a:extLst>
          </p:cNvPr>
          <p:cNvSpPr/>
          <p:nvPr/>
        </p:nvSpPr>
        <p:spPr>
          <a:xfrm>
            <a:off x="697992" y="6353097"/>
            <a:ext cx="5462016" cy="1413352"/>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647FF75-DF58-4ADC-81CE-3160E8AD2AA5}"/>
              </a:ext>
            </a:extLst>
          </p:cNvPr>
          <p:cNvSpPr/>
          <p:nvPr/>
        </p:nvSpPr>
        <p:spPr>
          <a:xfrm>
            <a:off x="524255" y="4129761"/>
            <a:ext cx="5784079" cy="20292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01708F2A-6DAB-45A4-B5D1-59C71580905F}"/>
              </a:ext>
            </a:extLst>
          </p:cNvPr>
          <p:cNvSpPr>
            <a:spLocks noGrp="1"/>
          </p:cNvSpPr>
          <p:nvPr>
            <p:ph type="sldNum" sz="quarter" idx="12"/>
          </p:nvPr>
        </p:nvSpPr>
        <p:spPr/>
        <p:txBody>
          <a:bodyPr/>
          <a:lstStyle/>
          <a:p>
            <a:fld id="{F4B54143-4A7D-48E2-B99E-606F831BC0BC}" type="slidenum">
              <a:rPr lang="en-GB" smtClean="0"/>
              <a:t>28</a:t>
            </a:fld>
            <a:endParaRPr lang="en-GB"/>
          </a:p>
        </p:txBody>
      </p:sp>
      <p:sp>
        <p:nvSpPr>
          <p:cNvPr id="9" name="TextBox 8">
            <a:extLst>
              <a:ext uri="{FF2B5EF4-FFF2-40B4-BE49-F238E27FC236}">
                <a16:creationId xmlns:a16="http://schemas.microsoft.com/office/drawing/2014/main" id="{3FB4A525-5D8C-4310-9073-9F2F2920EF9A}"/>
              </a:ext>
            </a:extLst>
          </p:cNvPr>
          <p:cNvSpPr txBox="1"/>
          <p:nvPr/>
        </p:nvSpPr>
        <p:spPr>
          <a:xfrm>
            <a:off x="260798" y="181305"/>
            <a:ext cx="6336405" cy="292388"/>
          </a:xfrm>
          <a:prstGeom prst="rect">
            <a:avLst/>
          </a:prstGeom>
          <a:noFill/>
        </p:spPr>
        <p:txBody>
          <a:bodyPr wrap="square" rtlCol="0">
            <a:spAutoFit/>
          </a:bodyPr>
          <a:lstStyle/>
          <a:p>
            <a:pPr algn="ctr"/>
            <a:r>
              <a:rPr lang="en-GB" sz="1300" spc="300">
                <a:latin typeface="Gill Sans MT" panose="020B0502020104020203" pitchFamily="34" charset="0"/>
              </a:rPr>
              <a:t>RULES &amp; POLICIES</a:t>
            </a:r>
          </a:p>
        </p:txBody>
      </p:sp>
      <p:sp>
        <p:nvSpPr>
          <p:cNvPr id="10" name="TextBox 9">
            <a:extLst>
              <a:ext uri="{FF2B5EF4-FFF2-40B4-BE49-F238E27FC236}">
                <a16:creationId xmlns:a16="http://schemas.microsoft.com/office/drawing/2014/main" id="{CF05E012-B4D9-4585-816D-AB1215357482}"/>
              </a:ext>
            </a:extLst>
          </p:cNvPr>
          <p:cNvSpPr txBox="1"/>
          <p:nvPr/>
        </p:nvSpPr>
        <p:spPr>
          <a:xfrm>
            <a:off x="260798" y="399749"/>
            <a:ext cx="6336405" cy="707886"/>
          </a:xfrm>
          <a:prstGeom prst="rect">
            <a:avLst/>
          </a:prstGeom>
          <a:noFill/>
        </p:spPr>
        <p:txBody>
          <a:bodyPr wrap="square" rtlCol="0">
            <a:spAutoFit/>
          </a:bodyPr>
          <a:lstStyle/>
          <a:p>
            <a:pPr algn="ctr"/>
            <a:r>
              <a:rPr lang="en-GB" sz="2600" b="1">
                <a:latin typeface="Gill Sans MT" panose="020B0502020104020203" pitchFamily="34" charset="0"/>
              </a:rPr>
              <a:t>STUDENT DISCIPLINE</a:t>
            </a:r>
          </a:p>
          <a:p>
            <a:pPr algn="ctr"/>
            <a:r>
              <a:rPr lang="en-GB" sz="1400" b="1">
                <a:latin typeface="Gill Sans MT" panose="020B0502020104020203" pitchFamily="34" charset="0"/>
              </a:rPr>
              <a:t>POLICY/ PROCEDURES</a:t>
            </a:r>
          </a:p>
        </p:txBody>
      </p:sp>
      <p:sp>
        <p:nvSpPr>
          <p:cNvPr id="2" name="Rectangle 1">
            <a:extLst>
              <a:ext uri="{FF2B5EF4-FFF2-40B4-BE49-F238E27FC236}">
                <a16:creationId xmlns:a16="http://schemas.microsoft.com/office/drawing/2014/main" id="{82756B66-3FCA-4B84-BD9D-2DF3459A5560}"/>
              </a:ext>
            </a:extLst>
          </p:cNvPr>
          <p:cNvSpPr/>
          <p:nvPr/>
        </p:nvSpPr>
        <p:spPr>
          <a:xfrm>
            <a:off x="586677" y="7893928"/>
            <a:ext cx="3502063" cy="1446550"/>
          </a:xfrm>
          <a:prstGeom prst="rect">
            <a:avLst/>
          </a:prstGeom>
        </p:spPr>
        <p:txBody>
          <a:bodyPr wrap="square">
            <a:spAutoFit/>
          </a:bodyPr>
          <a:lstStyle/>
          <a:p>
            <a:pPr>
              <a:spcAft>
                <a:spcPts val="300"/>
              </a:spcAft>
            </a:pPr>
            <a:r>
              <a:rPr lang="en-GB" sz="1000" b="1"/>
              <a:t>In dealing with our students we aim to: </a:t>
            </a:r>
          </a:p>
          <a:p>
            <a:pPr>
              <a:spcAft>
                <a:spcPts val="300"/>
              </a:spcAft>
            </a:pPr>
            <a:r>
              <a:rPr lang="en-GB" sz="900" b="1"/>
              <a:t>Be</a:t>
            </a:r>
            <a:r>
              <a:rPr lang="en-GB" sz="900"/>
              <a:t> </a:t>
            </a:r>
            <a:r>
              <a:rPr lang="en-GB" sz="900" b="1"/>
              <a:t>open</a:t>
            </a:r>
            <a:r>
              <a:rPr lang="en-GB" sz="900"/>
              <a:t>, friendly, consistent, honest and fair </a:t>
            </a:r>
          </a:p>
          <a:p>
            <a:pPr>
              <a:spcAft>
                <a:spcPts val="300"/>
              </a:spcAft>
            </a:pPr>
            <a:r>
              <a:rPr lang="en-GB" sz="900" b="1"/>
              <a:t>Ensure</a:t>
            </a:r>
            <a:r>
              <a:rPr lang="en-GB" sz="900"/>
              <a:t> that communication is clear and understood </a:t>
            </a:r>
          </a:p>
          <a:p>
            <a:pPr>
              <a:spcAft>
                <a:spcPts val="300"/>
              </a:spcAft>
            </a:pPr>
            <a:r>
              <a:rPr lang="en-GB" sz="900" b="1"/>
              <a:t>Make</a:t>
            </a:r>
            <a:r>
              <a:rPr lang="en-GB" sz="900"/>
              <a:t> it clear to our students the course of action that will be taken </a:t>
            </a:r>
          </a:p>
          <a:p>
            <a:pPr>
              <a:spcAft>
                <a:spcPts val="300"/>
              </a:spcAft>
            </a:pPr>
            <a:r>
              <a:rPr lang="en-GB" sz="900" b="1"/>
              <a:t>Ensure</a:t>
            </a:r>
            <a:r>
              <a:rPr lang="en-GB" sz="900"/>
              <a:t> that we are accessible to listen to students at all times</a:t>
            </a:r>
          </a:p>
          <a:p>
            <a:pPr>
              <a:spcAft>
                <a:spcPts val="300"/>
              </a:spcAft>
            </a:pPr>
            <a:r>
              <a:rPr lang="en-GB" sz="900" b="1"/>
              <a:t>Recognise</a:t>
            </a:r>
            <a:r>
              <a:rPr lang="en-GB" sz="900"/>
              <a:t> that in times of stress or distress people act out of character </a:t>
            </a:r>
          </a:p>
          <a:p>
            <a:pPr>
              <a:spcAft>
                <a:spcPts val="300"/>
              </a:spcAft>
            </a:pPr>
            <a:r>
              <a:rPr lang="en-GB" sz="900" b="1"/>
              <a:t>Not view </a:t>
            </a:r>
            <a:r>
              <a:rPr lang="en-GB" sz="900"/>
              <a:t>behaviour as unacceptable just because it is forceful or determined </a:t>
            </a:r>
          </a:p>
        </p:txBody>
      </p:sp>
      <p:sp>
        <p:nvSpPr>
          <p:cNvPr id="8" name="Rectangle 7">
            <a:extLst>
              <a:ext uri="{FF2B5EF4-FFF2-40B4-BE49-F238E27FC236}">
                <a16:creationId xmlns:a16="http://schemas.microsoft.com/office/drawing/2014/main" id="{C3874BDF-0A51-4ABB-A353-DFC07D9B38F0}"/>
              </a:ext>
            </a:extLst>
          </p:cNvPr>
          <p:cNvSpPr/>
          <p:nvPr/>
        </p:nvSpPr>
        <p:spPr>
          <a:xfrm>
            <a:off x="697992" y="1367845"/>
            <a:ext cx="5462016" cy="475688"/>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79E8B83-0686-4308-8488-FAFDBB2EA151}"/>
              </a:ext>
            </a:extLst>
          </p:cNvPr>
          <p:cNvSpPr/>
          <p:nvPr/>
        </p:nvSpPr>
        <p:spPr>
          <a:xfrm>
            <a:off x="869836" y="1402592"/>
            <a:ext cx="5092915" cy="415498"/>
          </a:xfrm>
          <a:prstGeom prst="rect">
            <a:avLst/>
          </a:prstGeom>
        </p:spPr>
        <p:txBody>
          <a:bodyPr wrap="square">
            <a:spAutoFit/>
          </a:bodyPr>
          <a:lstStyle/>
          <a:p>
            <a:pPr algn="ctr"/>
            <a:r>
              <a:rPr lang="en-GB" sz="1050" b="1"/>
              <a:t>ELC Bristol reserves the right to ask a student to leave the school without refunding tuition fees in the event of misconduct, criminal behaviour or unsatisfactory attendance.</a:t>
            </a:r>
          </a:p>
        </p:txBody>
      </p:sp>
      <p:sp>
        <p:nvSpPr>
          <p:cNvPr id="4" name="Rectangle 3">
            <a:extLst>
              <a:ext uri="{FF2B5EF4-FFF2-40B4-BE49-F238E27FC236}">
                <a16:creationId xmlns:a16="http://schemas.microsoft.com/office/drawing/2014/main" id="{2EF55639-89A5-4BF8-AE1A-C02D79995BF2}"/>
              </a:ext>
            </a:extLst>
          </p:cNvPr>
          <p:cNvSpPr/>
          <p:nvPr/>
        </p:nvSpPr>
        <p:spPr>
          <a:xfrm>
            <a:off x="775940" y="1939485"/>
            <a:ext cx="4150021" cy="1061829"/>
          </a:xfrm>
          <a:prstGeom prst="rect">
            <a:avLst/>
          </a:prstGeom>
        </p:spPr>
        <p:txBody>
          <a:bodyPr wrap="square">
            <a:spAutoFit/>
          </a:bodyPr>
          <a:lstStyle/>
          <a:p>
            <a:pPr>
              <a:spcAft>
                <a:spcPts val="400"/>
              </a:spcAft>
            </a:pPr>
            <a:r>
              <a:rPr lang="en-GB" sz="1100" b="1">
                <a:latin typeface="Gill Sans MT" panose="020B0502020104020203" pitchFamily="34" charset="0"/>
              </a:rPr>
              <a:t>DISCIPLINARY PROBLEMS INCLUDE: </a:t>
            </a:r>
          </a:p>
          <a:p>
            <a:pPr marL="171450" indent="-171450">
              <a:spcAft>
                <a:spcPts val="400"/>
              </a:spcAft>
              <a:buFont typeface="Arial" panose="020B0604020202020204" pitchFamily="34" charset="0"/>
              <a:buChar char="•"/>
            </a:pPr>
            <a:r>
              <a:rPr lang="en-GB" sz="1050"/>
              <a:t>Frequent non attendance or persistent lateness </a:t>
            </a:r>
          </a:p>
          <a:p>
            <a:pPr marL="171450" indent="-171450">
              <a:spcAft>
                <a:spcPts val="400"/>
              </a:spcAft>
              <a:buFont typeface="Arial" panose="020B0604020202020204" pitchFamily="34" charset="0"/>
              <a:buChar char="•"/>
            </a:pPr>
            <a:r>
              <a:rPr lang="en-GB" sz="1050"/>
              <a:t>Disruptive behaviour in class </a:t>
            </a:r>
          </a:p>
          <a:p>
            <a:pPr marL="171450" indent="-171450">
              <a:spcAft>
                <a:spcPts val="400"/>
              </a:spcAft>
              <a:buFont typeface="Arial" panose="020B0604020202020204" pitchFamily="34" charset="0"/>
              <a:buChar char="•"/>
            </a:pPr>
            <a:r>
              <a:rPr lang="en-GB" sz="1050"/>
              <a:t>Harassment, bullying, aggressive or abusive behaviour or lack of courtesy towards other students or a member of staff </a:t>
            </a:r>
          </a:p>
        </p:txBody>
      </p:sp>
      <p:sp>
        <p:nvSpPr>
          <p:cNvPr id="12" name="Rectangle 11">
            <a:extLst>
              <a:ext uri="{FF2B5EF4-FFF2-40B4-BE49-F238E27FC236}">
                <a16:creationId xmlns:a16="http://schemas.microsoft.com/office/drawing/2014/main" id="{324DE9E0-52C7-44D1-B20C-905FD72CEAA1}"/>
              </a:ext>
            </a:extLst>
          </p:cNvPr>
          <p:cNvSpPr/>
          <p:nvPr/>
        </p:nvSpPr>
        <p:spPr>
          <a:xfrm>
            <a:off x="697992" y="3098174"/>
            <a:ext cx="5462016" cy="770868"/>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9DFBDD8-168A-4A92-9BCA-95F93132FB6F}"/>
              </a:ext>
            </a:extLst>
          </p:cNvPr>
          <p:cNvSpPr/>
          <p:nvPr/>
        </p:nvSpPr>
        <p:spPr>
          <a:xfrm>
            <a:off x="775940" y="3129665"/>
            <a:ext cx="5306120" cy="707886"/>
          </a:xfrm>
          <a:prstGeom prst="rect">
            <a:avLst/>
          </a:prstGeom>
        </p:spPr>
        <p:txBody>
          <a:bodyPr wrap="square">
            <a:spAutoFit/>
          </a:bodyPr>
          <a:lstStyle/>
          <a:p>
            <a:pPr algn="just"/>
            <a:r>
              <a:rPr lang="en-GB" sz="1000" b="1"/>
              <a:t>At ELC Bristol</a:t>
            </a:r>
            <a:r>
              <a:rPr lang="en-GB" sz="1000"/>
              <a:t>, we want all students, staff, homestay providers and visitors to feel comfortable and happy in the school. We therefore have policies to protect everyone from bullying, harassment and abuse, to help us keep a friendly positive atmosphere in the school, classroom and in homestays. The school also has special policies to protect all children under the age of 18 from abuse.</a:t>
            </a:r>
          </a:p>
        </p:txBody>
      </p:sp>
      <p:sp>
        <p:nvSpPr>
          <p:cNvPr id="14" name="Rectangle 13">
            <a:extLst>
              <a:ext uri="{FF2B5EF4-FFF2-40B4-BE49-F238E27FC236}">
                <a16:creationId xmlns:a16="http://schemas.microsoft.com/office/drawing/2014/main" id="{072AB18B-293C-4007-9F99-F8C07A62FC0D}"/>
              </a:ext>
            </a:extLst>
          </p:cNvPr>
          <p:cNvSpPr/>
          <p:nvPr/>
        </p:nvSpPr>
        <p:spPr>
          <a:xfrm>
            <a:off x="775940" y="3998955"/>
            <a:ext cx="2313847" cy="261610"/>
          </a:xfrm>
          <a:prstGeom prst="rect">
            <a:avLst/>
          </a:prstGeom>
          <a:solidFill>
            <a:schemeClr val="bg1"/>
          </a:solidFill>
        </p:spPr>
        <p:txBody>
          <a:bodyPr wrap="square">
            <a:spAutoFit/>
          </a:bodyPr>
          <a:lstStyle/>
          <a:p>
            <a:pPr>
              <a:spcAft>
                <a:spcPts val="600"/>
              </a:spcAft>
            </a:pPr>
            <a:r>
              <a:rPr lang="en-GB" sz="1100" b="1">
                <a:latin typeface="Gill Sans MT" panose="020B0502020104020203" pitchFamily="34" charset="0"/>
              </a:rPr>
              <a:t>DISCIPLINARY PROCEDURES: </a:t>
            </a:r>
          </a:p>
        </p:txBody>
      </p:sp>
      <p:sp>
        <p:nvSpPr>
          <p:cNvPr id="15" name="Rectangle 14">
            <a:extLst>
              <a:ext uri="{FF2B5EF4-FFF2-40B4-BE49-F238E27FC236}">
                <a16:creationId xmlns:a16="http://schemas.microsoft.com/office/drawing/2014/main" id="{213415A2-4BE4-48F4-BDD0-8148F8876FEC}"/>
              </a:ext>
            </a:extLst>
          </p:cNvPr>
          <p:cNvSpPr/>
          <p:nvPr/>
        </p:nvSpPr>
        <p:spPr>
          <a:xfrm>
            <a:off x="585898" y="4275105"/>
            <a:ext cx="5686201" cy="1785104"/>
          </a:xfrm>
          <a:prstGeom prst="rect">
            <a:avLst/>
          </a:prstGeom>
        </p:spPr>
        <p:txBody>
          <a:bodyPr wrap="square" lIns="91440" tIns="45720" rIns="91440" bIns="45720" anchor="t">
            <a:spAutoFit/>
          </a:bodyPr>
          <a:lstStyle/>
          <a:p>
            <a:pPr marL="228600" indent="-228600">
              <a:spcAft>
                <a:spcPts val="400"/>
              </a:spcAft>
              <a:buSzPct val="90000"/>
              <a:buFont typeface="+mj-lt"/>
              <a:buAutoNum type="arabicPeriod"/>
            </a:pPr>
            <a:r>
              <a:rPr lang="en-GB" sz="1000"/>
              <a:t>Firstly, a student will be spoken to by their teacher. This will normally happen twice. The first time to check that there are no underlying problems and the second time, more strictly. </a:t>
            </a:r>
          </a:p>
          <a:p>
            <a:pPr marL="228600" indent="-228600">
              <a:spcAft>
                <a:spcPts val="400"/>
              </a:spcAft>
              <a:buSzPct val="90000"/>
              <a:buFont typeface="+mj-lt"/>
              <a:buAutoNum type="arabicPeriod"/>
            </a:pPr>
            <a:r>
              <a:rPr lang="en-GB" sz="1000"/>
              <a:t>If the issue/situation does not improve, then the student will be cautioned by the Director of Studies and given a first warning letter. At this stage, the parents of students under 18 will be informed. </a:t>
            </a:r>
          </a:p>
          <a:p>
            <a:pPr marL="228600" indent="-228600">
              <a:spcAft>
                <a:spcPts val="400"/>
              </a:spcAft>
              <a:buSzPct val="90000"/>
              <a:buFont typeface="+mj-lt"/>
              <a:buAutoNum type="arabicPeriod"/>
            </a:pPr>
            <a:r>
              <a:rPr lang="en-GB" sz="1000"/>
              <a:t>If the issue/situation still does not improve, the student is seen again by the Director of Studies or Vice-Principal and given a second warning letter. The student’s representative, parents or sponsor may be informed at this stage. </a:t>
            </a:r>
          </a:p>
          <a:p>
            <a:pPr marL="228600" indent="-228600">
              <a:spcAft>
                <a:spcPts val="400"/>
              </a:spcAft>
              <a:buSzPct val="90000"/>
              <a:buFont typeface="+mj-lt"/>
              <a:buAutoNum type="arabicPeriod"/>
            </a:pPr>
            <a:r>
              <a:rPr lang="en-GB" sz="1000"/>
              <a:t>If the issue/situation still does not improve, then there will be a final warning letter from the Principal or Vice-Principal and if things do not improve after this, the student will be asked to leave the school. In the case of a student under 18 years, arrangements will be made for them to return home.</a:t>
            </a:r>
          </a:p>
        </p:txBody>
      </p:sp>
      <p:sp>
        <p:nvSpPr>
          <p:cNvPr id="17" name="Rectangle 16">
            <a:extLst>
              <a:ext uri="{FF2B5EF4-FFF2-40B4-BE49-F238E27FC236}">
                <a16:creationId xmlns:a16="http://schemas.microsoft.com/office/drawing/2014/main" id="{57320F79-64CA-44BA-A4A5-65F7FB0011E4}"/>
              </a:ext>
            </a:extLst>
          </p:cNvPr>
          <p:cNvSpPr/>
          <p:nvPr/>
        </p:nvSpPr>
        <p:spPr>
          <a:xfrm>
            <a:off x="763235" y="6374970"/>
            <a:ext cx="5331531" cy="1369606"/>
          </a:xfrm>
          <a:prstGeom prst="rect">
            <a:avLst/>
          </a:prstGeom>
        </p:spPr>
        <p:txBody>
          <a:bodyPr wrap="square">
            <a:spAutoFit/>
          </a:bodyPr>
          <a:lstStyle/>
          <a:p>
            <a:pPr>
              <a:spcAft>
                <a:spcPts val="600"/>
              </a:spcAft>
            </a:pPr>
            <a:r>
              <a:rPr lang="en-GB" sz="1050" b="1"/>
              <a:t>In serious cases, there will be no warning letters but immediate dismissal. </a:t>
            </a:r>
          </a:p>
          <a:p>
            <a:pPr>
              <a:spcAft>
                <a:spcPts val="600"/>
              </a:spcAft>
            </a:pPr>
            <a:r>
              <a:rPr lang="en-GB" sz="1050"/>
              <a:t>Examples of situations when there will be zero tolerance include: </a:t>
            </a:r>
          </a:p>
          <a:p>
            <a:pPr marL="228600" indent="-228600">
              <a:spcAft>
                <a:spcPts val="600"/>
              </a:spcAft>
              <a:buFont typeface="Arial" panose="020B0604020202020204" pitchFamily="34" charset="0"/>
              <a:buChar char="•"/>
            </a:pPr>
            <a:r>
              <a:rPr lang="en-GB" sz="1000"/>
              <a:t>Abuse of drugs or alcohol</a:t>
            </a:r>
          </a:p>
          <a:p>
            <a:pPr marL="228600" indent="-228600">
              <a:spcAft>
                <a:spcPts val="600"/>
              </a:spcAft>
              <a:buFont typeface="Arial" panose="020B0604020202020204" pitchFamily="34" charset="0"/>
              <a:buChar char="•"/>
            </a:pPr>
            <a:r>
              <a:rPr lang="en-GB" sz="1000"/>
              <a:t>Any kind of violence </a:t>
            </a:r>
          </a:p>
          <a:p>
            <a:pPr marL="228600" indent="-228600">
              <a:spcAft>
                <a:spcPts val="600"/>
              </a:spcAft>
              <a:buFont typeface="Arial" panose="020B0604020202020204" pitchFamily="34" charset="0"/>
              <a:buChar char="•"/>
            </a:pPr>
            <a:r>
              <a:rPr lang="en-GB" sz="1000"/>
              <a:t>Criminal behaviour which includes shoplifting, having sex with someone under 16 and sexting (sending indecent digital images) of people under 18 (including yourself if you are under 18).</a:t>
            </a:r>
          </a:p>
        </p:txBody>
      </p:sp>
      <p:sp>
        <p:nvSpPr>
          <p:cNvPr id="19" name="Rectangle 18">
            <a:extLst>
              <a:ext uri="{FF2B5EF4-FFF2-40B4-BE49-F238E27FC236}">
                <a16:creationId xmlns:a16="http://schemas.microsoft.com/office/drawing/2014/main" id="{032A1088-91B8-445C-AF87-F164ED82BBBE}"/>
              </a:ext>
            </a:extLst>
          </p:cNvPr>
          <p:cNvSpPr/>
          <p:nvPr/>
        </p:nvSpPr>
        <p:spPr>
          <a:xfrm>
            <a:off x="3993986" y="7893928"/>
            <a:ext cx="2239432" cy="1364476"/>
          </a:xfrm>
          <a:prstGeom prst="rect">
            <a:avLst/>
          </a:prstGeom>
        </p:spPr>
        <p:txBody>
          <a:bodyPr wrap="square">
            <a:spAutoFit/>
          </a:bodyPr>
          <a:lstStyle/>
          <a:p>
            <a:pPr algn="r">
              <a:spcAft>
                <a:spcPts val="400"/>
              </a:spcAft>
            </a:pPr>
            <a:r>
              <a:rPr lang="en-GB" sz="1000"/>
              <a:t>The school has the following policies and procedures relevant to this policy: </a:t>
            </a:r>
          </a:p>
          <a:p>
            <a:pPr algn="r">
              <a:spcAft>
                <a:spcPts val="400"/>
              </a:spcAft>
            </a:pPr>
            <a:r>
              <a:rPr lang="en-GB" sz="900" b="1"/>
              <a:t>Bullying and Harassment policy</a:t>
            </a:r>
          </a:p>
          <a:p>
            <a:pPr algn="r">
              <a:spcAft>
                <a:spcPts val="400"/>
              </a:spcAft>
            </a:pPr>
            <a:r>
              <a:rPr lang="en-GB" sz="900" b="1"/>
              <a:t>Equality Policy</a:t>
            </a:r>
          </a:p>
          <a:p>
            <a:pPr algn="r">
              <a:spcAft>
                <a:spcPts val="400"/>
              </a:spcAft>
            </a:pPr>
            <a:r>
              <a:rPr lang="en-GB" sz="900" b="1"/>
              <a:t>Safeguarding Policy and Procedures</a:t>
            </a:r>
          </a:p>
          <a:p>
            <a:pPr algn="r">
              <a:spcAft>
                <a:spcPts val="400"/>
              </a:spcAft>
            </a:pPr>
            <a:r>
              <a:rPr lang="en-GB" sz="900" b="1"/>
              <a:t>School Rules</a:t>
            </a:r>
          </a:p>
          <a:p>
            <a:pPr algn="r">
              <a:spcAft>
                <a:spcPts val="400"/>
              </a:spcAft>
            </a:pPr>
            <a:r>
              <a:rPr lang="en-GB" sz="900" b="1"/>
              <a:t>ICT Policy</a:t>
            </a:r>
          </a:p>
        </p:txBody>
      </p:sp>
    </p:spTree>
    <p:extLst>
      <p:ext uri="{BB962C8B-B14F-4D97-AF65-F5344CB8AC3E}">
        <p14:creationId xmlns:p14="http://schemas.microsoft.com/office/powerpoint/2010/main" val="129065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68DD5D-E1B1-4699-AE0F-EE479741EFE4}"/>
              </a:ext>
            </a:extLst>
          </p:cNvPr>
          <p:cNvSpPr>
            <a:spLocks noGrp="1"/>
          </p:cNvSpPr>
          <p:nvPr>
            <p:ph type="sldNum" sz="quarter" idx="12"/>
          </p:nvPr>
        </p:nvSpPr>
        <p:spPr/>
        <p:txBody>
          <a:bodyPr/>
          <a:lstStyle/>
          <a:p>
            <a:fld id="{F4B54143-4A7D-48E2-B99E-606F831BC0BC}" type="slidenum">
              <a:rPr lang="en-GB" smtClean="0"/>
              <a:t>29</a:t>
            </a:fld>
            <a:endParaRPr lang="en-GB"/>
          </a:p>
        </p:txBody>
      </p:sp>
      <p:sp>
        <p:nvSpPr>
          <p:cNvPr id="9" name="TextBox 8">
            <a:extLst>
              <a:ext uri="{FF2B5EF4-FFF2-40B4-BE49-F238E27FC236}">
                <a16:creationId xmlns:a16="http://schemas.microsoft.com/office/drawing/2014/main" id="{8E83A9A4-8C56-4DEB-B4C9-55B66601CAC9}"/>
              </a:ext>
            </a:extLst>
          </p:cNvPr>
          <p:cNvSpPr txBox="1"/>
          <p:nvPr/>
        </p:nvSpPr>
        <p:spPr>
          <a:xfrm>
            <a:off x="260798" y="170585"/>
            <a:ext cx="6336405" cy="292388"/>
          </a:xfrm>
          <a:prstGeom prst="rect">
            <a:avLst/>
          </a:prstGeom>
          <a:noFill/>
        </p:spPr>
        <p:txBody>
          <a:bodyPr wrap="square" rtlCol="0">
            <a:spAutoFit/>
          </a:bodyPr>
          <a:lstStyle/>
          <a:p>
            <a:pPr algn="ctr"/>
            <a:r>
              <a:rPr lang="en-GB" sz="1300" spc="300">
                <a:latin typeface="Gill Sans MT" panose="020B0502020104020203" pitchFamily="34" charset="0"/>
              </a:rPr>
              <a:t>EXTRA INFORMATION</a:t>
            </a:r>
          </a:p>
        </p:txBody>
      </p:sp>
      <p:sp>
        <p:nvSpPr>
          <p:cNvPr id="10" name="TextBox 9">
            <a:extLst>
              <a:ext uri="{FF2B5EF4-FFF2-40B4-BE49-F238E27FC236}">
                <a16:creationId xmlns:a16="http://schemas.microsoft.com/office/drawing/2014/main" id="{31BBC83F-2E2F-4734-9B7C-84461EE3E207}"/>
              </a:ext>
            </a:extLst>
          </p:cNvPr>
          <p:cNvSpPr txBox="1"/>
          <p:nvPr/>
        </p:nvSpPr>
        <p:spPr>
          <a:xfrm>
            <a:off x="260798" y="389029"/>
            <a:ext cx="6336405" cy="492443"/>
          </a:xfrm>
          <a:prstGeom prst="rect">
            <a:avLst/>
          </a:prstGeom>
          <a:noFill/>
        </p:spPr>
        <p:txBody>
          <a:bodyPr wrap="square" rtlCol="0">
            <a:spAutoFit/>
          </a:bodyPr>
          <a:lstStyle/>
          <a:p>
            <a:pPr algn="ctr"/>
            <a:r>
              <a:rPr lang="en-GB" sz="2600" b="1">
                <a:latin typeface="Gill Sans MT" panose="020B0502020104020203" pitchFamily="34" charset="0"/>
              </a:rPr>
              <a:t>PRIVACY NOTICE</a:t>
            </a:r>
          </a:p>
        </p:txBody>
      </p:sp>
      <p:sp>
        <p:nvSpPr>
          <p:cNvPr id="2" name="Rectangle 1">
            <a:extLst>
              <a:ext uri="{FF2B5EF4-FFF2-40B4-BE49-F238E27FC236}">
                <a16:creationId xmlns:a16="http://schemas.microsoft.com/office/drawing/2014/main" id="{77C7DE76-53C0-4BF1-AFE7-560F3084FC61}"/>
              </a:ext>
            </a:extLst>
          </p:cNvPr>
          <p:cNvSpPr/>
          <p:nvPr/>
        </p:nvSpPr>
        <p:spPr>
          <a:xfrm>
            <a:off x="460248" y="1127453"/>
            <a:ext cx="5937504" cy="8094524"/>
          </a:xfrm>
          <a:prstGeom prst="rect">
            <a:avLst/>
          </a:prstGeom>
        </p:spPr>
        <p:txBody>
          <a:bodyPr wrap="square">
            <a:spAutoFit/>
          </a:bodyPr>
          <a:lstStyle/>
          <a:p>
            <a:r>
              <a:rPr lang="en-GB" sz="1000" b="1" kern="0">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PRIVACY NOTICE (HOW WE USE STUDENT INFORMATION)</a:t>
            </a:r>
          </a:p>
          <a:p>
            <a:pPr algn="just"/>
            <a:r>
              <a:rPr lang="en-GB" sz="1000">
                <a:ea typeface="Times New Roman" panose="02020603050405020304" pitchFamily="18" charset="0"/>
                <a:cs typeface="Times New Roman" panose="02020603050405020304" pitchFamily="18" charset="0"/>
              </a:rPr>
              <a:t>At ELC Bristol Ltd we take data protection and the privacy rights of our students extremely seriously and we comply with the GDPR (General Data Protection Regulations). This policy sets out the basis on which any student information will be collected, stored and shared by ELC Bristol Ltd. </a:t>
            </a:r>
          </a:p>
          <a:p>
            <a:pPr algn="just"/>
            <a:r>
              <a:rPr lang="en-GB" sz="1000">
                <a:ea typeface="Times New Roman" panose="02020603050405020304" pitchFamily="18" charset="0"/>
                <a:cs typeface="Times New Roman" panose="02020603050405020304" pitchFamily="18" charset="0"/>
              </a:rPr>
              <a:t>ELC Bristol Ltd acts as a data controller for student information. This means that we, as an organisation, determine the purposes for which and the manner in which any personal data are, or are to be processed. </a:t>
            </a:r>
          </a:p>
          <a:p>
            <a:endPar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endParaRPr>
          </a:p>
          <a:p>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THE CATEGORIES OF STUDENT INFORMATION THAT WE COLLECT, HOLD AND SHARE INCLUDE:</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Personal information (such as name, (unique) student number, email addresses, photograph for student cards, phone numbers, address and passport information).</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Characteristics (such as language, nationality, country of birth)</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Attendance information (such as sessions attended, number of absences and absence reasons)</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Relevant medical information</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Special educational needs information</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Emergency contact information (names, phone numbers, email addresses)</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Travel information </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Bank information</a:t>
            </a:r>
          </a:p>
          <a:p>
            <a:endPar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endParaRPr>
          </a:p>
          <a:p>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WHY WE COLLECT AND USE THIS INFORMATION</a:t>
            </a:r>
          </a:p>
          <a:p>
            <a:pPr fontAlgn="base" hangingPunct="0"/>
            <a:r>
              <a:rPr lang="en-GB" sz="1000">
                <a:ea typeface="Times New Roman" panose="02020603050405020304" pitchFamily="18" charset="0"/>
                <a:cs typeface="Times New Roman" panose="02020603050405020304" pitchFamily="18" charset="0"/>
              </a:rPr>
              <a:t>We use the student data:</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maintain student learning</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adhere to safeguarding policies and procedures</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monitor and report on student progress</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provide appropriate pastoral care</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assess the quality of our services</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provide services to students and fulfil our contract with them</a:t>
            </a:r>
          </a:p>
          <a:p>
            <a:pPr marL="342900" lvl="0" indent="-342900">
              <a:buFont typeface="Symbol" panose="05050102010706020507" pitchFamily="18" charset="2"/>
              <a:buChar char=""/>
            </a:pPr>
            <a:r>
              <a:rPr lang="en-GB" sz="1000">
                <a:ea typeface="Times New Roman" panose="02020603050405020304" pitchFamily="18" charset="0"/>
                <a:cs typeface="Times New Roman" panose="02020603050405020304" pitchFamily="18" charset="0"/>
              </a:rPr>
              <a:t>to comply with the law regarding data sharing</a:t>
            </a:r>
          </a:p>
          <a:p>
            <a:pPr marL="342900" lvl="0" indent="-342900" algn="just">
              <a:buFont typeface="Symbol" panose="05050102010706020507" pitchFamily="18" charset="2"/>
              <a:buChar char=""/>
            </a:pPr>
            <a:r>
              <a:rPr lang="en-GB" sz="1000">
                <a:ea typeface="Times New Roman" panose="02020603050405020304" pitchFamily="18" charset="0"/>
                <a:cs typeface="Times New Roman" panose="02020603050405020304" pitchFamily="18" charset="0"/>
              </a:rPr>
              <a:t>for marketing purposes within the English language industry (please note, personal data is </a:t>
            </a:r>
            <a:r>
              <a:rPr lang="en-GB" sz="1000" u="sng">
                <a:ea typeface="Times New Roman" panose="02020603050405020304" pitchFamily="18" charset="0"/>
                <a:cs typeface="Times New Roman" panose="02020603050405020304" pitchFamily="18" charset="0"/>
              </a:rPr>
              <a:t>never</a:t>
            </a:r>
            <a:r>
              <a:rPr lang="en-GB" sz="1000">
                <a:ea typeface="Times New Roman" panose="02020603050405020304" pitchFamily="18" charset="0"/>
                <a:cs typeface="Times New Roman" panose="02020603050405020304" pitchFamily="18" charset="0"/>
              </a:rPr>
              <a:t> used for marketing purposes. We use nationality statistics and age statistics only for marketing purposes. Please see ‘Why we share student information’ for how we use student photos.)</a:t>
            </a:r>
          </a:p>
          <a:p>
            <a:endPar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endParaRPr>
          </a:p>
          <a:p>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THE LAWFUL BASIS ON WHICH WE USE THIS INFORMATION</a:t>
            </a:r>
          </a:p>
          <a:p>
            <a:pPr fontAlgn="base" hangingPunct="0"/>
            <a:r>
              <a:rPr lang="en-GB" sz="1000">
                <a:ea typeface="Times New Roman" panose="02020603050405020304" pitchFamily="18" charset="0"/>
                <a:cs typeface="Arial" panose="020B0604020202020204" pitchFamily="34" charset="0"/>
              </a:rPr>
              <a:t>Under Article 6 of the GDPR we collect and use student data as per lawful base:</a:t>
            </a:r>
            <a:endParaRPr lang="en-GB" sz="1000">
              <a:ea typeface="Times New Roman" panose="02020603050405020304" pitchFamily="18" charset="0"/>
              <a:cs typeface="Times New Roman" panose="02020603050405020304" pitchFamily="18" charset="0"/>
            </a:endParaRPr>
          </a:p>
          <a:p>
            <a:pPr fontAlgn="base" hangingPunct="0"/>
            <a:r>
              <a:rPr lang="en-GB" sz="1000" b="1">
                <a:solidFill>
                  <a:srgbClr val="000000"/>
                </a:solidFill>
                <a:ea typeface="Times New Roman" panose="02020603050405020304" pitchFamily="18" charset="0"/>
                <a:cs typeface="Times New Roman" panose="02020603050405020304" pitchFamily="18" charset="0"/>
              </a:rPr>
              <a:t>(f) Legitimate interests: </a:t>
            </a:r>
            <a:r>
              <a:rPr lang="en-GB" sz="1000">
                <a:solidFill>
                  <a:srgbClr val="000000"/>
                </a:solidFill>
                <a:ea typeface="Times New Roman" panose="02020603050405020304" pitchFamily="18" charset="0"/>
                <a:cs typeface="Arial" panose="020B0604020202020204" pitchFamily="34" charset="0"/>
              </a:rPr>
              <a:t>the processing is necessary for our legitimate interests.</a:t>
            </a:r>
            <a:endParaRPr lang="en-GB" sz="1000">
              <a:ea typeface="Times New Roman" panose="02020603050405020304" pitchFamily="18" charset="0"/>
              <a:cs typeface="Times New Roman" panose="02020603050405020304" pitchFamily="18" charset="0"/>
            </a:endParaRPr>
          </a:p>
          <a:p>
            <a:pPr fontAlgn="base" hangingPunct="0"/>
            <a:endPar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endParaRPr>
          </a:p>
          <a:p>
            <a:pPr fontAlgn="base" hangingPunct="0"/>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COLLECTING STUDENT INFORMATION</a:t>
            </a:r>
            <a:endParaRPr lang="en-GB" sz="1000">
              <a:latin typeface="Gill Sans MT" panose="020B0502020104020203" pitchFamily="34" charset="0"/>
              <a:ea typeface="Times New Roman" panose="02020603050405020304" pitchFamily="18" charset="0"/>
              <a:cs typeface="Times New Roman" panose="02020603050405020304" pitchFamily="18" charset="0"/>
            </a:endParaRPr>
          </a:p>
          <a:p>
            <a:pPr algn="just"/>
            <a:r>
              <a:rPr lang="en-GB" sz="1000">
                <a:ea typeface="Times New Roman" panose="02020603050405020304" pitchFamily="18" charset="0"/>
                <a:cs typeface="Times New Roman" panose="02020603050405020304" pitchFamily="18" charset="0"/>
              </a:rPr>
              <a:t>Whilst the majority of student information provided to us is required, some of it is provided to us on a voluntary basis. In order to comply with the General Data Protection Regulation, we will inform you whether you are required to provide certain student information to us or if you have a choice in this.</a:t>
            </a:r>
            <a:r>
              <a:rPr lang="en-GB" sz="1000" i="1" u="sng">
                <a:ea typeface="Times New Roman" panose="02020603050405020304" pitchFamily="18" charset="0"/>
                <a:cs typeface="Times New Roman" panose="02020603050405020304" pitchFamily="18" charset="0"/>
              </a:rPr>
              <a:t> </a:t>
            </a:r>
          </a:p>
          <a:p>
            <a:pPr algn="just"/>
            <a:endParaRPr lang="en-GB" sz="1000" i="1" u="sng">
              <a:ea typeface="Times New Roman" panose="02020603050405020304" pitchFamily="18" charset="0"/>
              <a:cs typeface="Times New Roman" panose="02020603050405020304" pitchFamily="18" charset="0"/>
            </a:endParaRPr>
          </a:p>
          <a:p>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STORING STUDENT DATA</a:t>
            </a:r>
          </a:p>
          <a:p>
            <a:pPr algn="just"/>
            <a:r>
              <a:rPr lang="en-GB" sz="1000">
                <a:ea typeface="Times New Roman" panose="02020603050405020304" pitchFamily="18" charset="0"/>
                <a:cs typeface="Times New Roman" panose="02020603050405020304" pitchFamily="18" charset="0"/>
              </a:rPr>
              <a:t>We hold student data for a maximum of two years on an encrypted database and in electronic registration folders on our network servers which only approved members of the school staff have access to. After two years the database automatically anonymises any data held on the system relating to the student that could be used to personally identify them. E.g. name, date of birth, passport information. After two years any student data held in the registration folders on the S Drive is manually deleted. After this two year period we keep records only of the dates of attendance and student nationality on our database to form the basis of figures for Quality Development planning within the school and figure analysis. Any data that is recorded on paper at any time during the registration process is securely shredded when the data has been inputted onto the database and S Drive. Recording student data on paper is discouraged and it is never stored for longer than necessary. </a:t>
            </a:r>
          </a:p>
          <a:p>
            <a:pPr algn="just"/>
            <a:endParaRPr lang="en-GB" sz="1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35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AE15DD-5405-46DB-A90F-294464FD875B}"/>
              </a:ext>
            </a:extLst>
          </p:cNvPr>
          <p:cNvSpPr/>
          <p:nvPr/>
        </p:nvSpPr>
        <p:spPr>
          <a:xfrm>
            <a:off x="731520" y="5965414"/>
            <a:ext cx="5593976" cy="222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01E01AB-DFA5-4C48-919E-8F0C683D7A33}"/>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GENERAL INFORMATION</a:t>
            </a:r>
          </a:p>
        </p:txBody>
      </p:sp>
      <p:sp>
        <p:nvSpPr>
          <p:cNvPr id="6" name="TextBox 5">
            <a:extLst>
              <a:ext uri="{FF2B5EF4-FFF2-40B4-BE49-F238E27FC236}">
                <a16:creationId xmlns:a16="http://schemas.microsoft.com/office/drawing/2014/main" id="{19F97EF0-6509-46D1-874A-44BC81B233D7}"/>
              </a:ext>
            </a:extLst>
          </p:cNvPr>
          <p:cNvSpPr txBox="1"/>
          <p:nvPr/>
        </p:nvSpPr>
        <p:spPr>
          <a:xfrm>
            <a:off x="260798" y="378701"/>
            <a:ext cx="6336405" cy="492443"/>
          </a:xfrm>
          <a:prstGeom prst="rect">
            <a:avLst/>
          </a:prstGeom>
          <a:noFill/>
        </p:spPr>
        <p:txBody>
          <a:bodyPr wrap="square" rtlCol="0">
            <a:spAutoFit/>
          </a:bodyPr>
          <a:lstStyle/>
          <a:p>
            <a:pPr algn="ctr"/>
            <a:r>
              <a:rPr lang="en-GB" sz="2600" b="1">
                <a:latin typeface="Gill Sans MT" panose="020B0502020104020203" pitchFamily="34" charset="0"/>
              </a:rPr>
              <a:t>GENERAL ENGLISH COURSES</a:t>
            </a:r>
          </a:p>
        </p:txBody>
      </p:sp>
      <p:sp>
        <p:nvSpPr>
          <p:cNvPr id="8" name="Slide Number Placeholder 7">
            <a:extLst>
              <a:ext uri="{FF2B5EF4-FFF2-40B4-BE49-F238E27FC236}">
                <a16:creationId xmlns:a16="http://schemas.microsoft.com/office/drawing/2014/main" id="{AB49F2C9-6D71-409B-9BFB-176A9622F452}"/>
              </a:ext>
            </a:extLst>
          </p:cNvPr>
          <p:cNvSpPr>
            <a:spLocks noGrp="1"/>
          </p:cNvSpPr>
          <p:nvPr>
            <p:ph type="sldNum" sz="quarter" idx="12"/>
          </p:nvPr>
        </p:nvSpPr>
        <p:spPr/>
        <p:txBody>
          <a:bodyPr/>
          <a:lstStyle/>
          <a:p>
            <a:fld id="{F4B54143-4A7D-48E2-B99E-606F831BC0BC}" type="slidenum">
              <a:rPr lang="en-GB" smtClean="0"/>
              <a:t>3</a:t>
            </a:fld>
            <a:endParaRPr lang="en-GB"/>
          </a:p>
        </p:txBody>
      </p:sp>
      <p:sp>
        <p:nvSpPr>
          <p:cNvPr id="12" name="TextBox 11">
            <a:extLst>
              <a:ext uri="{FF2B5EF4-FFF2-40B4-BE49-F238E27FC236}">
                <a16:creationId xmlns:a16="http://schemas.microsoft.com/office/drawing/2014/main" id="{10C88EC0-2C04-493D-ADE9-322D2357C8AF}"/>
              </a:ext>
            </a:extLst>
          </p:cNvPr>
          <p:cNvSpPr txBox="1"/>
          <p:nvPr/>
        </p:nvSpPr>
        <p:spPr>
          <a:xfrm>
            <a:off x="537443" y="1130960"/>
            <a:ext cx="6023754" cy="3139321"/>
          </a:xfrm>
          <a:prstGeom prst="rect">
            <a:avLst/>
          </a:prstGeom>
          <a:noFill/>
        </p:spPr>
        <p:txBody>
          <a:bodyPr wrap="square" rtlCol="0">
            <a:spAutoFit/>
          </a:bodyPr>
          <a:lstStyle/>
          <a:p>
            <a:pPr algn="just"/>
            <a:r>
              <a:rPr lang="en-GB" sz="1100"/>
              <a:t>The </a:t>
            </a:r>
            <a:r>
              <a:rPr lang="en-GB" sz="1100" b="1"/>
              <a:t>course book</a:t>
            </a:r>
            <a:r>
              <a:rPr lang="en-GB" sz="1100"/>
              <a:t> that you will be given during your first week forms the basis of the syllabus, but is supplemented with </a:t>
            </a:r>
            <a:r>
              <a:rPr lang="en-GB" sz="1100" b="1"/>
              <a:t>a wide range of other materials</a:t>
            </a:r>
            <a:r>
              <a:rPr lang="en-GB" sz="1100"/>
              <a:t> to provide a </a:t>
            </a:r>
            <a:r>
              <a:rPr lang="en-GB" sz="1100" b="1"/>
              <a:t>balanced curriculum</a:t>
            </a:r>
            <a:r>
              <a:rPr lang="en-GB" sz="1100"/>
              <a:t> and take into account the needs and requests of students. Generally speaking, classes work through </a:t>
            </a:r>
            <a:r>
              <a:rPr lang="en-GB" sz="1100" b="1"/>
              <a:t>one unit of the course book a week</a:t>
            </a:r>
            <a:r>
              <a:rPr lang="en-GB" sz="1100"/>
              <a:t>, which is </a:t>
            </a:r>
            <a:r>
              <a:rPr lang="en-GB" sz="1100" b="1"/>
              <a:t>complemented by other activities and exercises </a:t>
            </a:r>
            <a:r>
              <a:rPr lang="en-GB" sz="1100"/>
              <a:t>in keeping with the themes, grammar and vocabulary of the week. Students are </a:t>
            </a:r>
            <a:r>
              <a:rPr lang="en-GB" sz="1100" b="1"/>
              <a:t>often</a:t>
            </a:r>
            <a:r>
              <a:rPr lang="en-GB" sz="1100"/>
              <a:t> asked to </a:t>
            </a:r>
            <a:r>
              <a:rPr lang="en-GB" sz="1100" b="1"/>
              <a:t>work in pairs</a:t>
            </a:r>
            <a:r>
              <a:rPr lang="en-GB" sz="1100"/>
              <a:t> </a:t>
            </a:r>
            <a:r>
              <a:rPr lang="en-GB" sz="1100" b="1"/>
              <a:t>or small groups</a:t>
            </a:r>
            <a:r>
              <a:rPr lang="en-GB" sz="1100"/>
              <a:t> in order to increase their classroom talking time and short communication activities are sometimes used by the teachers to add variety and fun. The year is divided into 4 main periods, the summer courses (14 weeks) and 3 other terms which last between 10 and 14 weeks. By the end of each of these periods a course book will have been completed.</a:t>
            </a:r>
          </a:p>
          <a:p>
            <a:pPr algn="just"/>
            <a:endParaRPr lang="en-GB" sz="1100"/>
          </a:p>
          <a:p>
            <a:pPr algn="just"/>
            <a:r>
              <a:rPr lang="en-GB" sz="1100"/>
              <a:t>The teachers have a clear idea of the syllabus they will be following as they normally choose the course book that they will be using themselves. Every week your Lesson 1 teacher makes a programme for your class, which is structured to offer a balanced programme covering </a:t>
            </a:r>
            <a:r>
              <a:rPr lang="en-GB" sz="1100" b="1"/>
              <a:t>grammar, vocabulary, pronunciation</a:t>
            </a:r>
            <a:r>
              <a:rPr lang="en-GB" sz="1100"/>
              <a:t>, and work on the </a:t>
            </a:r>
            <a:r>
              <a:rPr lang="en-GB" sz="1100" b="1"/>
              <a:t>4 skills of speaking, listening, reading and writing</a:t>
            </a:r>
            <a:r>
              <a:rPr lang="en-GB" sz="1100"/>
              <a:t>. It is designed to be </a:t>
            </a:r>
            <a:r>
              <a:rPr lang="en-GB" sz="1100" b="1"/>
              <a:t>flexible</a:t>
            </a:r>
            <a:r>
              <a:rPr lang="en-GB" sz="1100"/>
              <a:t>, and is influenced by discussion with students in the regular Friday interviews and the other teachers of the class. Teachers put up a </a:t>
            </a:r>
            <a:r>
              <a:rPr lang="en-GB" sz="1100" b="1"/>
              <a:t>weekly plan of work</a:t>
            </a:r>
            <a:r>
              <a:rPr lang="en-GB" sz="1100"/>
              <a:t> on the classroom wall to keep their students informed of what they will be studying each week and to provide an overview of what the class has already studied for any new students arriving.</a:t>
            </a:r>
          </a:p>
        </p:txBody>
      </p:sp>
      <p:sp>
        <p:nvSpPr>
          <p:cNvPr id="13" name="TextBox 12">
            <a:extLst>
              <a:ext uri="{FF2B5EF4-FFF2-40B4-BE49-F238E27FC236}">
                <a16:creationId xmlns:a16="http://schemas.microsoft.com/office/drawing/2014/main" id="{B79AE3B3-E468-4BB8-A5BF-F45204817691}"/>
              </a:ext>
            </a:extLst>
          </p:cNvPr>
          <p:cNvSpPr txBox="1"/>
          <p:nvPr/>
        </p:nvSpPr>
        <p:spPr>
          <a:xfrm>
            <a:off x="260798" y="4524612"/>
            <a:ext cx="6336405" cy="492443"/>
          </a:xfrm>
          <a:prstGeom prst="rect">
            <a:avLst/>
          </a:prstGeom>
          <a:noFill/>
        </p:spPr>
        <p:txBody>
          <a:bodyPr wrap="square" rtlCol="0">
            <a:spAutoFit/>
          </a:bodyPr>
          <a:lstStyle/>
          <a:p>
            <a:pPr algn="ctr"/>
            <a:r>
              <a:rPr lang="en-GB" sz="2600" b="1">
                <a:latin typeface="Gill Sans MT" panose="020B0502020104020203" pitchFamily="34" charset="0"/>
              </a:rPr>
              <a:t>ASSESSMENT</a:t>
            </a:r>
          </a:p>
        </p:txBody>
      </p:sp>
      <p:sp>
        <p:nvSpPr>
          <p:cNvPr id="14" name="TextBox 13">
            <a:extLst>
              <a:ext uri="{FF2B5EF4-FFF2-40B4-BE49-F238E27FC236}">
                <a16:creationId xmlns:a16="http://schemas.microsoft.com/office/drawing/2014/main" id="{F8FA8021-D8A2-450A-8277-A18C0166E80D}"/>
              </a:ext>
            </a:extLst>
          </p:cNvPr>
          <p:cNvSpPr txBox="1"/>
          <p:nvPr/>
        </p:nvSpPr>
        <p:spPr>
          <a:xfrm>
            <a:off x="537442" y="5053950"/>
            <a:ext cx="6023754" cy="769441"/>
          </a:xfrm>
          <a:prstGeom prst="rect">
            <a:avLst/>
          </a:prstGeom>
          <a:noFill/>
        </p:spPr>
        <p:txBody>
          <a:bodyPr wrap="square" rtlCol="0">
            <a:spAutoFit/>
          </a:bodyPr>
          <a:lstStyle/>
          <a:p>
            <a:pPr algn="just"/>
            <a:r>
              <a:rPr lang="en-GB" sz="1100"/>
              <a:t>Teachers are constantly assessing their students; during class work, when they check their homework and following the regular tests. Feedback about a student’s strengths, weaknesses and progress is given to them during their </a:t>
            </a:r>
            <a:r>
              <a:rPr lang="en-GB" sz="1100" b="1"/>
              <a:t>Friday interviews</a:t>
            </a:r>
            <a:r>
              <a:rPr lang="en-GB" sz="1100"/>
              <a:t>, which take place </a:t>
            </a:r>
            <a:r>
              <a:rPr lang="en-GB" sz="1100" b="1"/>
              <a:t>at the end of their first week</a:t>
            </a:r>
            <a:r>
              <a:rPr lang="en-GB" sz="1100"/>
              <a:t> in the school and </a:t>
            </a:r>
            <a:r>
              <a:rPr lang="en-GB" sz="1100" b="1"/>
              <a:t>every 2 - 3 weeks after that.</a:t>
            </a:r>
          </a:p>
        </p:txBody>
      </p:sp>
      <p:sp>
        <p:nvSpPr>
          <p:cNvPr id="15" name="TextBox 14">
            <a:extLst>
              <a:ext uri="{FF2B5EF4-FFF2-40B4-BE49-F238E27FC236}">
                <a16:creationId xmlns:a16="http://schemas.microsoft.com/office/drawing/2014/main" id="{04F5DE1D-5FB4-441B-82B6-491E3AC57B15}"/>
              </a:ext>
            </a:extLst>
          </p:cNvPr>
          <p:cNvSpPr txBox="1"/>
          <p:nvPr/>
        </p:nvSpPr>
        <p:spPr>
          <a:xfrm>
            <a:off x="417123" y="8331276"/>
            <a:ext cx="6023754" cy="1400383"/>
          </a:xfrm>
          <a:prstGeom prst="rect">
            <a:avLst/>
          </a:prstGeom>
          <a:noFill/>
        </p:spPr>
        <p:txBody>
          <a:bodyPr wrap="square" rtlCol="0">
            <a:spAutoFit/>
          </a:bodyPr>
          <a:lstStyle/>
          <a:p>
            <a:pPr algn="just"/>
            <a:r>
              <a:rPr lang="en-GB" sz="1100"/>
              <a:t>When students are staying longer than one term, they are interviewed by their teacher during the last week of the term. The aim of the discussion is for the teacher and student to agree which level the student should study at on the following course. The teacher knows the student’s level the best, but if there is any disagreement, the student will be asked to take the alternative entry test.</a:t>
            </a:r>
          </a:p>
          <a:p>
            <a:pPr algn="just"/>
            <a:endParaRPr lang="en-GB" sz="1100"/>
          </a:p>
          <a:p>
            <a:pPr algn="just"/>
            <a:r>
              <a:rPr lang="en-GB" sz="1100"/>
              <a:t>Students normally do </a:t>
            </a:r>
            <a:r>
              <a:rPr lang="en-GB" sz="1100" b="1"/>
              <a:t>class tests every 1-3 weeks</a:t>
            </a:r>
            <a:r>
              <a:rPr lang="en-GB" sz="1100"/>
              <a:t> and are given </a:t>
            </a:r>
            <a:r>
              <a:rPr lang="en-GB" sz="1100" b="1"/>
              <a:t>a written progress report a couple of weeks before they leave the school </a:t>
            </a:r>
            <a:r>
              <a:rPr lang="en-GB" sz="1100"/>
              <a:t>and at the end of their first full term if they are long stay students. </a:t>
            </a:r>
          </a:p>
          <a:p>
            <a:pPr algn="just"/>
            <a:endParaRPr lang="en-GB" sz="800"/>
          </a:p>
        </p:txBody>
      </p:sp>
      <p:sp>
        <p:nvSpPr>
          <p:cNvPr id="16" name="Rectangle 15">
            <a:extLst>
              <a:ext uri="{FF2B5EF4-FFF2-40B4-BE49-F238E27FC236}">
                <a16:creationId xmlns:a16="http://schemas.microsoft.com/office/drawing/2014/main" id="{974F1A15-6F36-407F-A266-95A46E3BC7E2}"/>
              </a:ext>
            </a:extLst>
          </p:cNvPr>
          <p:cNvSpPr/>
          <p:nvPr/>
        </p:nvSpPr>
        <p:spPr>
          <a:xfrm>
            <a:off x="806824" y="6054689"/>
            <a:ext cx="5421854" cy="2085186"/>
          </a:xfrm>
          <a:prstGeom prst="rect">
            <a:avLst/>
          </a:prstGeom>
        </p:spPr>
        <p:txBody>
          <a:bodyPr wrap="square">
            <a:spAutoFit/>
          </a:bodyPr>
          <a:lstStyle/>
          <a:p>
            <a:pPr algn="just"/>
            <a:r>
              <a:rPr lang="en-GB" sz="1400" b="1" i="1"/>
              <a:t>What do I do if I think I’m in the wrong level?</a:t>
            </a:r>
          </a:p>
          <a:p>
            <a:pPr algn="just"/>
            <a:endParaRPr lang="en-GB" sz="1050"/>
          </a:p>
          <a:p>
            <a:pPr algn="just"/>
            <a:r>
              <a:rPr lang="en-GB" sz="1050"/>
              <a:t>First, if a teacher thinks that a student should move up or down a level, he/she will discuss it with the other class teacher(s) and the student themselves before a decision is made.</a:t>
            </a:r>
          </a:p>
          <a:p>
            <a:pPr algn="just"/>
            <a:endParaRPr lang="en-GB" sz="1050"/>
          </a:p>
          <a:p>
            <a:pPr algn="just"/>
            <a:r>
              <a:rPr lang="en-GB" sz="1050" b="1"/>
              <a:t>If you think you are in the wrong level, talk to your teacher. </a:t>
            </a:r>
            <a:r>
              <a:rPr lang="en-GB" sz="1050"/>
              <a:t>If a student asks to</a:t>
            </a:r>
            <a:r>
              <a:rPr lang="en-GB" sz="1050" b="1"/>
              <a:t> move up a level</a:t>
            </a:r>
            <a:r>
              <a:rPr lang="en-GB" sz="1050"/>
              <a:t> before the end of term </a:t>
            </a:r>
            <a:r>
              <a:rPr lang="en-GB" sz="1050" b="1"/>
              <a:t>and the teacher is not sure</a:t>
            </a:r>
            <a:r>
              <a:rPr lang="en-GB" sz="1050"/>
              <a:t> whether they are able to cope at a higher level, </a:t>
            </a:r>
            <a:r>
              <a:rPr lang="en-GB" sz="1050" b="1"/>
              <a:t>he/she will discuss it with the Director of Studies and arrange for them to do a special test </a:t>
            </a:r>
            <a:r>
              <a:rPr lang="en-GB" sz="1050"/>
              <a:t>to help them to make a final decision. This is also the case if the student and teacher disagree about whether the student should move up. If students have weak communication skills, but a strong foundation in grammar, their skills will be monitored over a suitable period to see if they have reached the right level.</a:t>
            </a:r>
          </a:p>
        </p:txBody>
      </p:sp>
    </p:spTree>
    <p:extLst>
      <p:ext uri="{BB962C8B-B14F-4D97-AF65-F5344CB8AC3E}">
        <p14:creationId xmlns:p14="http://schemas.microsoft.com/office/powerpoint/2010/main" val="144259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68DD5D-E1B1-4699-AE0F-EE479741EFE4}"/>
              </a:ext>
            </a:extLst>
          </p:cNvPr>
          <p:cNvSpPr>
            <a:spLocks noGrp="1"/>
          </p:cNvSpPr>
          <p:nvPr>
            <p:ph type="sldNum" sz="quarter" idx="12"/>
          </p:nvPr>
        </p:nvSpPr>
        <p:spPr/>
        <p:txBody>
          <a:bodyPr/>
          <a:lstStyle/>
          <a:p>
            <a:fld id="{F4B54143-4A7D-48E2-B99E-606F831BC0BC}" type="slidenum">
              <a:rPr lang="en-GB" smtClean="0"/>
              <a:t>30</a:t>
            </a:fld>
            <a:endParaRPr lang="en-GB"/>
          </a:p>
        </p:txBody>
      </p:sp>
      <p:sp>
        <p:nvSpPr>
          <p:cNvPr id="9" name="TextBox 8">
            <a:extLst>
              <a:ext uri="{FF2B5EF4-FFF2-40B4-BE49-F238E27FC236}">
                <a16:creationId xmlns:a16="http://schemas.microsoft.com/office/drawing/2014/main" id="{8E83A9A4-8C56-4DEB-B4C9-55B66601CAC9}"/>
              </a:ext>
            </a:extLst>
          </p:cNvPr>
          <p:cNvSpPr txBox="1"/>
          <p:nvPr/>
        </p:nvSpPr>
        <p:spPr>
          <a:xfrm>
            <a:off x="260798" y="170585"/>
            <a:ext cx="6336405" cy="292388"/>
          </a:xfrm>
          <a:prstGeom prst="rect">
            <a:avLst/>
          </a:prstGeom>
          <a:noFill/>
        </p:spPr>
        <p:txBody>
          <a:bodyPr wrap="square" rtlCol="0">
            <a:spAutoFit/>
          </a:bodyPr>
          <a:lstStyle/>
          <a:p>
            <a:pPr algn="ctr"/>
            <a:r>
              <a:rPr lang="en-GB" sz="1300" spc="300">
                <a:latin typeface="Gill Sans MT" panose="020B0502020104020203" pitchFamily="34" charset="0"/>
              </a:rPr>
              <a:t>EXTRA INFORMATION</a:t>
            </a:r>
          </a:p>
        </p:txBody>
      </p:sp>
      <p:sp>
        <p:nvSpPr>
          <p:cNvPr id="10" name="TextBox 9">
            <a:extLst>
              <a:ext uri="{FF2B5EF4-FFF2-40B4-BE49-F238E27FC236}">
                <a16:creationId xmlns:a16="http://schemas.microsoft.com/office/drawing/2014/main" id="{31BBC83F-2E2F-4734-9B7C-84461EE3E207}"/>
              </a:ext>
            </a:extLst>
          </p:cNvPr>
          <p:cNvSpPr txBox="1"/>
          <p:nvPr/>
        </p:nvSpPr>
        <p:spPr>
          <a:xfrm>
            <a:off x="260798" y="389029"/>
            <a:ext cx="6336405" cy="492443"/>
          </a:xfrm>
          <a:prstGeom prst="rect">
            <a:avLst/>
          </a:prstGeom>
          <a:noFill/>
        </p:spPr>
        <p:txBody>
          <a:bodyPr wrap="square" rtlCol="0">
            <a:spAutoFit/>
          </a:bodyPr>
          <a:lstStyle/>
          <a:p>
            <a:pPr algn="ctr"/>
            <a:r>
              <a:rPr lang="en-GB" sz="2600" b="1">
                <a:latin typeface="Gill Sans MT" panose="020B0502020104020203" pitchFamily="34" charset="0"/>
              </a:rPr>
              <a:t>PRIVACY NOTICE</a:t>
            </a:r>
          </a:p>
        </p:txBody>
      </p:sp>
      <p:sp>
        <p:nvSpPr>
          <p:cNvPr id="2" name="Rectangle 1">
            <a:extLst>
              <a:ext uri="{FF2B5EF4-FFF2-40B4-BE49-F238E27FC236}">
                <a16:creationId xmlns:a16="http://schemas.microsoft.com/office/drawing/2014/main" id="{1D567407-6955-4A03-9730-BDF8DEFE6F37}"/>
              </a:ext>
            </a:extLst>
          </p:cNvPr>
          <p:cNvSpPr/>
          <p:nvPr/>
        </p:nvSpPr>
        <p:spPr>
          <a:xfrm>
            <a:off x="315750" y="939962"/>
            <a:ext cx="6226500" cy="9017853"/>
          </a:xfrm>
          <a:prstGeom prst="rect">
            <a:avLst/>
          </a:prstGeom>
        </p:spPr>
        <p:txBody>
          <a:bodyPr wrap="square">
            <a:spAutoFit/>
          </a:bodyPr>
          <a:lstStyle/>
          <a:p>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WHO WE SHARE STUDENT INFORMATION WITH</a:t>
            </a:r>
          </a:p>
          <a:p>
            <a:pPr fontAlgn="base" hangingPunct="0"/>
            <a:r>
              <a:rPr lang="en-GB" sz="1000">
                <a:ea typeface="Times New Roman" panose="02020603050405020304" pitchFamily="18" charset="0"/>
                <a:cs typeface="Times New Roman" panose="02020603050405020304" pitchFamily="18" charset="0"/>
              </a:rPr>
              <a:t>We routinely share student information with:</a:t>
            </a:r>
          </a:p>
          <a:p>
            <a:pPr marL="171450" indent="-171450" fontAlgn="base" hangingPunct="0">
              <a:buFont typeface="Arial" panose="020B0604020202020204" pitchFamily="34" charset="0"/>
              <a:buChar char="•"/>
            </a:pPr>
            <a:r>
              <a:rPr lang="en-GB" sz="1000">
                <a:ea typeface="Times New Roman" panose="02020603050405020304" pitchFamily="18" charset="0"/>
                <a:cs typeface="Times New Roman" panose="02020603050405020304" pitchFamily="18" charset="0"/>
              </a:rPr>
              <a:t>School inspectors, such as the British Council</a:t>
            </a: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Professional organisations of which ELC Bristol Ltd is a member. These include English UK, IALC, Quality English and TEN (The English Network).</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UK Visas and Immigration upon request. </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Educational Tour Organisers and Educational Consultants who work with ELC to send students to the school. </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Host families/Self-Catering accommodation providers.</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Westgate IT (ELC Bristol’s IT support partner).</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Our student database creator and manager, Red Pesto.</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Taxi/meet and greet companies who provide student airport transfer services.</a:t>
            </a:r>
            <a:endParaRPr lang="en-GB" sz="100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a:ea typeface="Times New Roman" panose="02020603050405020304" pitchFamily="18" charset="0"/>
                <a:cs typeface="Arial" panose="020B0604020202020204" pitchFamily="34" charset="0"/>
              </a:rPr>
              <a:t>Photos of students taken at social programme events and at school are shared on the schools social media sites, including Facebook, Twitter and Instagram. </a:t>
            </a:r>
            <a:endParaRPr lang="en-GB" sz="1000">
              <a:ea typeface="Times New Roman" panose="02020603050405020304" pitchFamily="18" charset="0"/>
              <a:cs typeface="Times New Roman" panose="02020603050405020304" pitchFamily="18" charset="0"/>
            </a:endParaRPr>
          </a:p>
          <a:p>
            <a:r>
              <a:rPr lang="en-GB" sz="1000">
                <a:ea typeface="Times New Roman" panose="02020603050405020304" pitchFamily="18" charset="0"/>
                <a:cs typeface="Arial" panose="020B0604020202020204" pitchFamily="34" charset="0"/>
              </a:rPr>
              <a:t>ELC Bristol Ltd never shares student information for marketing purposes with third party marketing companies under any circumstances. </a:t>
            </a:r>
          </a:p>
          <a:p>
            <a:endParaRPr lang="en-GB" sz="1000">
              <a:ea typeface="Times New Roman" panose="02020603050405020304" pitchFamily="18" charset="0"/>
              <a:cs typeface="Arial" panose="020B0604020202020204" pitchFamily="34" charset="0"/>
            </a:endParaRPr>
          </a:p>
          <a:p>
            <a:r>
              <a:rPr lang="en-GB" sz="100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WHY WE SHARE STUDENT INFORMATION</a:t>
            </a:r>
          </a:p>
          <a:p>
            <a:pPr algn="just"/>
            <a:r>
              <a:rPr lang="en-GB" sz="1000">
                <a:ea typeface="Times New Roman" panose="02020603050405020304" pitchFamily="18" charset="0"/>
                <a:cs typeface="Times New Roman" panose="02020603050405020304" pitchFamily="18" charset="0"/>
              </a:rPr>
              <a:t>We do not share information about our students with anyone without consent unless the law and our policies allow us to do so.</a:t>
            </a:r>
          </a:p>
          <a:p>
            <a:pPr algn="just"/>
            <a:r>
              <a:rPr lang="en-GB" sz="1000">
                <a:ea typeface="Times New Roman" panose="02020603050405020304" pitchFamily="18" charset="0"/>
                <a:cs typeface="Times New Roman" panose="02020603050405020304" pitchFamily="18" charset="0"/>
              </a:rPr>
              <a:t>We are required to share student information for routine inspections by organisations such as The British Council or UK Visas and Immigration as referenced in the list above (Who we share student information with). We are also required to share student information for safeguarding purposes when necessary, for example if there is a welfare issue that would require the police to be involved. We also share student information with the Educational Tour Organisers or Educational Consultants who may have sent us the student information originally in order to enrol the student in the school. </a:t>
            </a:r>
          </a:p>
          <a:p>
            <a:pPr algn="just"/>
            <a:r>
              <a:rPr lang="en-GB" sz="1000">
                <a:ea typeface="Times New Roman" panose="02020603050405020304" pitchFamily="18" charset="0"/>
                <a:cs typeface="Times New Roman" panose="02020603050405020304" pitchFamily="18" charset="0"/>
              </a:rPr>
              <a:t>We share student information with professional organisations such as English UK to develop best practice within our industry. </a:t>
            </a:r>
          </a:p>
          <a:p>
            <a:pPr algn="just"/>
            <a:r>
              <a:rPr lang="en-GB" sz="1000">
                <a:ea typeface="Times New Roman" panose="02020603050405020304" pitchFamily="18" charset="0"/>
                <a:cs typeface="Times New Roman" panose="02020603050405020304" pitchFamily="18" charset="0"/>
              </a:rPr>
              <a:t>If students request that the school makes accommodation arrangements on their behalf as part of their enrolment with the school, we will share student information with the homestay/self-catering accommodation providers. Please see our Accommodation Provider Privacy Policy for more details about this.</a:t>
            </a:r>
            <a:r>
              <a:rPr lang="en-GB" sz="1000" i="1" u="sng">
                <a:ea typeface="Times New Roman" panose="02020603050405020304" pitchFamily="18" charset="0"/>
                <a:cs typeface="Times New Roman" panose="02020603050405020304" pitchFamily="18" charset="0"/>
              </a:rPr>
              <a:t> </a:t>
            </a:r>
            <a:endParaRPr lang="en-GB" sz="1000">
              <a:ea typeface="Times New Roman" panose="02020603050405020304" pitchFamily="18" charset="0"/>
              <a:cs typeface="Arial" panose="020B0604020202020204" pitchFamily="34" charset="0"/>
            </a:endParaRPr>
          </a:p>
          <a:p>
            <a:endParaRPr lang="en-GB" sz="1000">
              <a:ea typeface="Times New Roman" panose="02020603050405020304" pitchFamily="18" charset="0"/>
              <a:cs typeface="Arial" panose="020B0604020202020204" pitchFamily="34" charset="0"/>
            </a:endParaRPr>
          </a:p>
          <a:p>
            <a:pPr algn="just"/>
            <a:r>
              <a:rPr lang="en-GB" sz="1000">
                <a:ea typeface="Times New Roman" panose="02020603050405020304" pitchFamily="18" charset="0"/>
                <a:cs typeface="Times New Roman" panose="02020603050405020304" pitchFamily="18" charset="0"/>
              </a:rPr>
              <a:t>ELC Bristol Ltd uses student photos, nationality statistics and age statistics to provide information and show the school environment to other prospective students. We do not share any other student information with third parties. The school is promoted through our website and through a brochure which is produced in house by the school. The brochure is available on our website for public access and download. This brochure is also shared with Educational Tour Organisers and Educational Consultants who work with ELC Bristol Ltd to recruit students for the school, as well as members of the general public who request a copy either in person (by coming into the school building to make an enquiry) or via email or telephone enquiry. This brochure includes photos of students of the school. Student’s photos are only used in this way after we have obtained direct consent from the student before taking the photos, and as per data compliance laws, should the student request that we no longer use this photo all reasonable steps will be taken to fulfil this request. </a:t>
            </a:r>
          </a:p>
          <a:p>
            <a:pPr algn="just"/>
            <a:endParaRPr lang="en-GB" sz="105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endParaRPr>
          </a:p>
          <a:p>
            <a:pPr algn="just"/>
            <a:r>
              <a:rPr lang="en-GB" sz="1050" b="1">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REQUESTING ACCESS TO YOUR PERSONAL DATA</a:t>
            </a:r>
          </a:p>
          <a:p>
            <a:pPr algn="just"/>
            <a:r>
              <a:rPr lang="en-GB" sz="1000">
                <a:ea typeface="Times New Roman" panose="02020603050405020304" pitchFamily="18" charset="0"/>
                <a:cs typeface="Times New Roman" panose="02020603050405020304" pitchFamily="18" charset="0"/>
              </a:rPr>
              <a:t>Under data protection legislation, students and the parents of students under the age of 18 have the right to request access to information about them that we hold. To make a request for your personal information, or be given access to your child’s information, contact </a:t>
            </a:r>
            <a:r>
              <a:rPr lang="en-GB" sz="1100" b="1" err="1"/>
              <a:t>info@elcbristol.co.uk</a:t>
            </a:r>
            <a:r>
              <a:rPr lang="en-GB" sz="1100" b="1"/>
              <a:t> </a:t>
            </a:r>
            <a:r>
              <a:rPr lang="en-GB" sz="1000">
                <a:ea typeface="Times New Roman" panose="02020603050405020304" pitchFamily="18" charset="0"/>
                <a:cs typeface="Times New Roman" panose="02020603050405020304" pitchFamily="18" charset="0"/>
              </a:rPr>
              <a:t>or the school office via telephone on +44 (0)117 9707060.</a:t>
            </a:r>
          </a:p>
          <a:p>
            <a:pPr algn="just"/>
            <a:r>
              <a:rPr lang="en-GB" sz="1000">
                <a:ea typeface="Times New Roman" panose="02020603050405020304" pitchFamily="18" charset="0"/>
                <a:cs typeface="Arial" panose="020B0604020202020204" pitchFamily="34" charset="0"/>
              </a:rPr>
              <a:t>You also have the right to:</a:t>
            </a:r>
            <a:endParaRPr lang="en-GB" sz="1000">
              <a:ea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en-GB" sz="1000">
                <a:ea typeface="Times New Roman" panose="02020603050405020304" pitchFamily="18" charset="0"/>
                <a:cs typeface="Times New Roman" panose="02020603050405020304" pitchFamily="18" charset="0"/>
              </a:rPr>
              <a:t>object to processing of personal data that is likely to cause, or is causing, damage or distress</a:t>
            </a:r>
          </a:p>
          <a:p>
            <a:pPr marL="171450" lvl="0" indent="-171450" algn="just">
              <a:buFont typeface="Arial" panose="020B0604020202020204" pitchFamily="34" charset="0"/>
              <a:buChar char="•"/>
            </a:pPr>
            <a:r>
              <a:rPr lang="en-GB" sz="1000">
                <a:ea typeface="Times New Roman" panose="02020603050405020304" pitchFamily="18" charset="0"/>
                <a:cs typeface="Times New Roman" panose="02020603050405020304" pitchFamily="18" charset="0"/>
              </a:rPr>
              <a:t>in certain circumstances, have inaccurate personal data rectified, blocked, erased or destroyed;</a:t>
            </a:r>
          </a:p>
          <a:p>
            <a:pPr marL="171450" lvl="0" indent="-171450" algn="just">
              <a:buFont typeface="Arial" panose="020B0604020202020204" pitchFamily="34" charset="0"/>
              <a:buChar char="•"/>
            </a:pPr>
            <a:r>
              <a:rPr lang="en-GB" sz="1000">
                <a:ea typeface="Times New Roman" panose="02020603050405020304" pitchFamily="18" charset="0"/>
                <a:cs typeface="Times New Roman" panose="02020603050405020304" pitchFamily="18" charset="0"/>
              </a:rPr>
              <a:t>claim compensation for damages caused by a breach of the Data Protection regulations </a:t>
            </a:r>
          </a:p>
          <a:p>
            <a:pPr algn="just"/>
            <a:r>
              <a:rPr lang="en-GB" sz="1000">
                <a:solidFill>
                  <a:srgbClr val="000000"/>
                </a:solidFill>
                <a:ea typeface="Times New Roman" panose="02020603050405020304" pitchFamily="18" charset="0"/>
                <a:cs typeface="Times New Roman" panose="02020603050405020304" pitchFamily="18" charset="0"/>
              </a:rPr>
              <a:t>If you have a concern about the way we are collecting or using your personal data, we request that you raise your concern with us in the first instance and we will take all reasonable steps to assist you. Alternatively, you can contact the Information Commissioner’s Office at </a:t>
            </a:r>
            <a:r>
              <a:rPr lang="en-GB" sz="1000" b="1">
                <a:ea typeface="Times New Roman" panose="02020603050405020304" pitchFamily="18" charset="0"/>
                <a:cs typeface="Times New Roman" panose="02020603050405020304" pitchFamily="18" charset="0"/>
              </a:rPr>
              <a:t>https://</a:t>
            </a:r>
            <a:r>
              <a:rPr lang="en-GB" sz="1000" b="1" err="1">
                <a:ea typeface="Times New Roman" panose="02020603050405020304" pitchFamily="18" charset="0"/>
                <a:cs typeface="Times New Roman" panose="02020603050405020304" pitchFamily="18" charset="0"/>
              </a:rPr>
              <a:t>ico.org.uk</a:t>
            </a:r>
            <a:r>
              <a:rPr lang="en-GB" sz="1000" b="1">
                <a:ea typeface="Times New Roman" panose="02020603050405020304" pitchFamily="18" charset="0"/>
                <a:cs typeface="Times New Roman" panose="02020603050405020304" pitchFamily="18" charset="0"/>
              </a:rPr>
              <a:t>/concerns/</a:t>
            </a:r>
          </a:p>
          <a:p>
            <a:pPr algn="just"/>
            <a:endParaRPr lang="en-GB" sz="1050" b="1" kern="0">
              <a:solidFill>
                <a:srgbClr val="104F75"/>
              </a:solidFill>
              <a:latin typeface="Gill Sans MT" panose="020B0502020104020203" pitchFamily="34" charset="0"/>
              <a:ea typeface="Times New Roman" panose="02020603050405020304" pitchFamily="18" charset="0"/>
              <a:cs typeface="Times New Roman" panose="02020603050405020304" pitchFamily="18" charset="0"/>
            </a:endParaRPr>
          </a:p>
          <a:p>
            <a:pPr algn="just"/>
            <a:r>
              <a:rPr lang="en-GB" sz="1050" b="1" kern="0">
                <a:solidFill>
                  <a:srgbClr val="104F75"/>
                </a:solidFill>
                <a:latin typeface="Gill Sans MT" panose="020B0502020104020203" pitchFamily="34" charset="0"/>
                <a:ea typeface="Times New Roman" panose="02020603050405020304" pitchFamily="18" charset="0"/>
                <a:cs typeface="Times New Roman" panose="02020603050405020304" pitchFamily="18" charset="0"/>
              </a:rPr>
              <a:t>CONTACT</a:t>
            </a:r>
          </a:p>
          <a:p>
            <a:pPr algn="just"/>
            <a:r>
              <a:rPr lang="en-GB" sz="1000">
                <a:cs typeface="Times New Roman" panose="02020603050405020304" pitchFamily="18" charset="0"/>
              </a:rPr>
              <a:t>If you would like to discuss anything in this privacy notice, please contact us at ELC Bristol Ltd </a:t>
            </a:r>
            <a:r>
              <a:rPr lang="en-GB" sz="1000" b="1" err="1">
                <a:cs typeface="Times New Roman" panose="02020603050405020304" pitchFamily="18" charset="0"/>
              </a:rPr>
              <a:t>info@elcbristol.co.uk</a:t>
            </a:r>
            <a:endParaRPr lang="en-GB" sz="1000" b="1">
              <a:cs typeface="Times New Roman" panose="02020603050405020304" pitchFamily="18" charset="0"/>
            </a:endParaRPr>
          </a:p>
        </p:txBody>
      </p:sp>
    </p:spTree>
    <p:extLst>
      <p:ext uri="{BB962C8B-B14F-4D97-AF65-F5344CB8AC3E}">
        <p14:creationId xmlns:p14="http://schemas.microsoft.com/office/powerpoint/2010/main" val="247157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A943B9-80AD-A358-563A-08BA99B20B74}"/>
              </a:ext>
            </a:extLst>
          </p:cNvPr>
          <p:cNvSpPr>
            <a:spLocks noGrp="1"/>
          </p:cNvSpPr>
          <p:nvPr>
            <p:ph type="sldNum" sz="quarter" idx="12"/>
          </p:nvPr>
        </p:nvSpPr>
        <p:spPr/>
        <p:txBody>
          <a:bodyPr/>
          <a:lstStyle/>
          <a:p>
            <a:fld id="{F4B54143-4A7D-48E2-B99E-606F831BC0BC}" type="slidenum">
              <a:rPr lang="en-GB" smtClean="0"/>
              <a:t>31</a:t>
            </a:fld>
            <a:endParaRPr lang="en-GB"/>
          </a:p>
        </p:txBody>
      </p:sp>
      <p:sp>
        <p:nvSpPr>
          <p:cNvPr id="7" name="TextBox 6">
            <a:extLst>
              <a:ext uri="{FF2B5EF4-FFF2-40B4-BE49-F238E27FC236}">
                <a16:creationId xmlns:a16="http://schemas.microsoft.com/office/drawing/2014/main" id="{54B36B52-0BAD-EC97-D098-1F375936C001}"/>
              </a:ext>
            </a:extLst>
          </p:cNvPr>
          <p:cNvSpPr txBox="1"/>
          <p:nvPr/>
        </p:nvSpPr>
        <p:spPr>
          <a:xfrm>
            <a:off x="246859" y="323723"/>
            <a:ext cx="6336405" cy="492443"/>
          </a:xfrm>
          <a:prstGeom prst="rect">
            <a:avLst/>
          </a:prstGeom>
          <a:noFill/>
        </p:spPr>
        <p:txBody>
          <a:bodyPr wrap="square" lIns="91440" tIns="45720" rIns="91440" bIns="45720" rtlCol="0" anchor="t">
            <a:spAutoFit/>
          </a:bodyPr>
          <a:lstStyle/>
          <a:p>
            <a:pPr algn="ctr"/>
            <a:r>
              <a:rPr lang="en-GB" sz="2600" b="1">
                <a:latin typeface="Gill Sans MT"/>
              </a:rPr>
              <a:t>SCHOOL POLICIES</a:t>
            </a:r>
          </a:p>
        </p:txBody>
      </p:sp>
      <p:sp>
        <p:nvSpPr>
          <p:cNvPr id="10" name="Rectangle 9">
            <a:extLst>
              <a:ext uri="{FF2B5EF4-FFF2-40B4-BE49-F238E27FC236}">
                <a16:creationId xmlns:a16="http://schemas.microsoft.com/office/drawing/2014/main" id="{FAF9D089-7A39-9E0F-7300-7C262D86DF6D}"/>
              </a:ext>
            </a:extLst>
          </p:cNvPr>
          <p:cNvSpPr/>
          <p:nvPr/>
        </p:nvSpPr>
        <p:spPr>
          <a:xfrm>
            <a:off x="669988" y="1259812"/>
            <a:ext cx="5490067" cy="490594"/>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11" name="TextBox 10">
            <a:extLst>
              <a:ext uri="{FF2B5EF4-FFF2-40B4-BE49-F238E27FC236}">
                <a16:creationId xmlns:a16="http://schemas.microsoft.com/office/drawing/2014/main" id="{8631E752-C77E-324D-A95E-EE6445145A80}"/>
              </a:ext>
            </a:extLst>
          </p:cNvPr>
          <p:cNvSpPr txBox="1"/>
          <p:nvPr/>
        </p:nvSpPr>
        <p:spPr>
          <a:xfrm>
            <a:off x="849051" y="1300548"/>
            <a:ext cx="514162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b="1">
                <a:solidFill>
                  <a:srgbClr val="104F75"/>
                </a:solidFill>
                <a:latin typeface="Gill Sans MT"/>
              </a:rPr>
              <a:t> </a:t>
            </a:r>
            <a:r>
              <a:rPr lang="en-GB" sz="1200" b="1">
                <a:solidFill>
                  <a:srgbClr val="104F75"/>
                </a:solidFill>
                <a:latin typeface="Gill Sans MT"/>
                <a:cs typeface="Calibri"/>
              </a:rPr>
              <a:t>IT'S</a:t>
            </a:r>
            <a:r>
              <a:rPr lang="en-GB" sz="1200" b="1">
                <a:solidFill>
                  <a:srgbClr val="104F75"/>
                </a:solidFill>
                <a:latin typeface="Gill Sans MT"/>
              </a:rPr>
              <a:t> OUR MISSION TO PUT OUR STUDENTS AT THE CENTRE OF EVERYTHING WE DO.  </a:t>
            </a:r>
            <a:endParaRPr lang="en-GB" sz="1200" b="1">
              <a:solidFill>
                <a:srgbClr val="002060"/>
              </a:solidFill>
              <a:cs typeface="Calibri" panose="020F0502020204030204"/>
            </a:endParaRPr>
          </a:p>
          <a:p>
            <a:pPr algn="l"/>
            <a:endParaRPr lang="en-GB">
              <a:cs typeface="Calibri"/>
            </a:endParaRPr>
          </a:p>
        </p:txBody>
      </p:sp>
      <p:sp>
        <p:nvSpPr>
          <p:cNvPr id="13" name="Rectangle 12">
            <a:extLst>
              <a:ext uri="{FF2B5EF4-FFF2-40B4-BE49-F238E27FC236}">
                <a16:creationId xmlns:a16="http://schemas.microsoft.com/office/drawing/2014/main" id="{420D92DC-4193-F5CF-B939-EF1C7F743D80}"/>
              </a:ext>
            </a:extLst>
          </p:cNvPr>
          <p:cNvSpPr/>
          <p:nvPr/>
        </p:nvSpPr>
        <p:spPr>
          <a:xfrm>
            <a:off x="697965" y="1982358"/>
            <a:ext cx="5462016" cy="783909"/>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1"/>
                </a:solidFill>
                <a:latin typeface="Calibri"/>
                <a:ea typeface="ff-tisa-sans-web-pro"/>
                <a:cs typeface="ff-tisa-sans-web-pro"/>
              </a:rPr>
              <a:t>We realise that without our students we wouldn’t be here, so our policies and procedures are in place to help them get the most out of their stay.</a:t>
            </a:r>
            <a:endParaRPr lang="en-GB" sz="1400">
              <a:solidFill>
                <a:schemeClr val="tx1"/>
              </a:solidFill>
              <a:latin typeface="Calibri"/>
              <a:cs typeface="Calibri"/>
            </a:endParaRPr>
          </a:p>
        </p:txBody>
      </p:sp>
      <p:sp>
        <p:nvSpPr>
          <p:cNvPr id="16" name="Rectangle 15">
            <a:extLst>
              <a:ext uri="{FF2B5EF4-FFF2-40B4-BE49-F238E27FC236}">
                <a16:creationId xmlns:a16="http://schemas.microsoft.com/office/drawing/2014/main" id="{0CE2E3A2-A2F5-443E-F18E-C267936225D2}"/>
              </a:ext>
            </a:extLst>
          </p:cNvPr>
          <p:cNvSpPr/>
          <p:nvPr/>
        </p:nvSpPr>
        <p:spPr>
          <a:xfrm>
            <a:off x="730707" y="3138335"/>
            <a:ext cx="2613868" cy="36304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ED424EB-779F-BE67-15D4-9F8176447CA6}"/>
              </a:ext>
            </a:extLst>
          </p:cNvPr>
          <p:cNvSpPr/>
          <p:nvPr/>
        </p:nvSpPr>
        <p:spPr>
          <a:xfrm>
            <a:off x="731494" y="6894594"/>
            <a:ext cx="5365511" cy="22911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1F61DD6-655E-D9E9-847C-1A10CF047CA2}"/>
              </a:ext>
            </a:extLst>
          </p:cNvPr>
          <p:cNvSpPr txBox="1"/>
          <p:nvPr/>
        </p:nvSpPr>
        <p:spPr>
          <a:xfrm>
            <a:off x="790324" y="3170144"/>
            <a:ext cx="2499745" cy="34624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rgbClr val="104F75"/>
                </a:solidFill>
                <a:latin typeface="Gill Sans MT"/>
              </a:rPr>
              <a:t>SCHOOL RULES &amp; EXPECTATIONS</a:t>
            </a:r>
            <a:endParaRPr lang="en-GB" sz="1300">
              <a:solidFill>
                <a:srgbClr val="002060"/>
              </a:solidFill>
              <a:latin typeface="Calibri"/>
              <a:cs typeface="Calibri"/>
            </a:endParaRPr>
          </a:p>
          <a:p>
            <a:pPr algn="ctr"/>
            <a:endParaRPr lang="en-GB" sz="1300">
              <a:ea typeface="+mn-lt"/>
              <a:cs typeface="+mn-lt"/>
            </a:endParaRPr>
          </a:p>
          <a:p>
            <a:pPr marL="285750" indent="-285750">
              <a:buFont typeface="Arial"/>
              <a:buChar char="•"/>
            </a:pPr>
            <a:r>
              <a:rPr lang="en-GB" sz="1200">
                <a:solidFill>
                  <a:srgbClr val="002060"/>
                </a:solidFill>
                <a:ea typeface="+mn-lt"/>
                <a:cs typeface="+mn-lt"/>
                <a:hlinkClick r:id="rId2"/>
              </a:rPr>
              <a:t>SCHOOL RULES</a:t>
            </a:r>
          </a:p>
          <a:p>
            <a:pPr marL="285750" indent="-285750">
              <a:buFont typeface="Arial"/>
              <a:buChar char="•"/>
            </a:pPr>
            <a:r>
              <a:rPr lang="en-GB" sz="1200">
                <a:solidFill>
                  <a:srgbClr val="002060"/>
                </a:solidFill>
                <a:ea typeface="+mn-lt"/>
                <a:cs typeface="+mn-lt"/>
                <a:hlinkClick r:id="rId3"/>
              </a:rPr>
              <a:t>ATTENDANCE &amp; LATENESS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4"/>
              </a:rPr>
              <a:t>DISCIPLINARY PROCEDURES FOR STUDENTS</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5"/>
              </a:rPr>
              <a:t>HOLIDAY POLICY FOR STUDENTS</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6"/>
              </a:rPr>
              <a:t>RESPECT / PREVENT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7"/>
              </a:rPr>
              <a:t>ABUSIVE BEHAVIOUR, BULLYING AND HARASSMENT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8"/>
              </a:rPr>
              <a:t>COMPLAINTS &amp; SUGGESTIONS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9"/>
              </a:rPr>
              <a:t>CANCELLATION &amp; REFUNDS POLICY</a:t>
            </a:r>
            <a:endParaRPr lang="en-GB" sz="1200">
              <a:solidFill>
                <a:srgbClr val="002060"/>
              </a:solidFill>
              <a:cs typeface="Calibri"/>
            </a:endParaRPr>
          </a:p>
          <a:p>
            <a:endParaRPr lang="en-GB">
              <a:cs typeface="Calibri"/>
            </a:endParaRPr>
          </a:p>
        </p:txBody>
      </p:sp>
      <p:sp>
        <p:nvSpPr>
          <p:cNvPr id="22" name="Rectangle 21">
            <a:extLst>
              <a:ext uri="{FF2B5EF4-FFF2-40B4-BE49-F238E27FC236}">
                <a16:creationId xmlns:a16="http://schemas.microsoft.com/office/drawing/2014/main" id="{5BDD62F5-6247-9254-516E-0411322D71A2}"/>
              </a:ext>
            </a:extLst>
          </p:cNvPr>
          <p:cNvSpPr/>
          <p:nvPr/>
        </p:nvSpPr>
        <p:spPr>
          <a:xfrm>
            <a:off x="3495260" y="3138336"/>
            <a:ext cx="2605982" cy="36304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1B3A9E0-4ABC-5B24-E218-ADA276093C2A}"/>
              </a:ext>
            </a:extLst>
          </p:cNvPr>
          <p:cNvSpPr txBox="1"/>
          <p:nvPr/>
        </p:nvSpPr>
        <p:spPr>
          <a:xfrm>
            <a:off x="2145340" y="6933848"/>
            <a:ext cx="229066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04F75"/>
                </a:solidFill>
                <a:latin typeface="Gill Sans MT"/>
                <a:cs typeface="Calibri"/>
                <a:hlinkClick r:id="rId10"/>
              </a:rPr>
              <a:t>OTHER POLICIES</a:t>
            </a:r>
            <a:r>
              <a:rPr lang="en-GB" b="1">
                <a:solidFill>
                  <a:srgbClr val="104F75"/>
                </a:solidFill>
                <a:latin typeface="Gill Sans MT"/>
                <a:cs typeface="Calibri"/>
              </a:rPr>
              <a:t> </a:t>
            </a:r>
          </a:p>
          <a:p>
            <a:endParaRPr lang="en-GB">
              <a:cs typeface="Calibri"/>
            </a:endParaRPr>
          </a:p>
          <a:p>
            <a:pPr algn="l"/>
            <a:endParaRPr lang="en-GB">
              <a:cs typeface="Calibri"/>
            </a:endParaRPr>
          </a:p>
        </p:txBody>
      </p:sp>
      <p:sp>
        <p:nvSpPr>
          <p:cNvPr id="25" name="TextBox 24">
            <a:extLst>
              <a:ext uri="{FF2B5EF4-FFF2-40B4-BE49-F238E27FC236}">
                <a16:creationId xmlns:a16="http://schemas.microsoft.com/office/drawing/2014/main" id="{D7F03D07-2FF8-53D0-0FB0-BF1C3121B651}"/>
              </a:ext>
            </a:extLst>
          </p:cNvPr>
          <p:cNvSpPr txBox="1"/>
          <p:nvPr/>
        </p:nvSpPr>
        <p:spPr>
          <a:xfrm>
            <a:off x="3481058" y="3167390"/>
            <a:ext cx="2509542"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a:solidFill>
                  <a:srgbClr val="104F75"/>
                </a:solidFill>
                <a:latin typeface="Gill Sans MT"/>
              </a:rPr>
              <a:t>WELFARE, HEALTH &amp; SAFETY </a:t>
            </a:r>
            <a:endParaRPr lang="en-US"/>
          </a:p>
          <a:p>
            <a:pPr algn="ctr"/>
            <a:endParaRPr lang="en-GB" sz="1600" b="1">
              <a:solidFill>
                <a:srgbClr val="104F75"/>
              </a:solidFill>
              <a:latin typeface="Gill Sans MT"/>
              <a:ea typeface="+mn-lt"/>
              <a:cs typeface="+mn-lt"/>
            </a:endParaRPr>
          </a:p>
          <a:p>
            <a:pPr marL="285750" indent="-285750">
              <a:buFont typeface="Arial"/>
              <a:buChar char="•"/>
            </a:pPr>
            <a:r>
              <a:rPr lang="en-GB" sz="1200">
                <a:solidFill>
                  <a:srgbClr val="002060"/>
                </a:solidFill>
                <a:ea typeface="+mn-lt"/>
                <a:cs typeface="+mn-lt"/>
                <a:hlinkClick r:id="rId11"/>
              </a:rPr>
              <a:t>COVID-19 GUIDELINES</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2"/>
              </a:rPr>
              <a:t>WELFARE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3"/>
              </a:rPr>
              <a:t>RISK ASSESSMENT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4"/>
              </a:rPr>
              <a:t>FIRST AID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5"/>
              </a:rPr>
              <a:t>HEALTH AND SAFETY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6"/>
              </a:rPr>
              <a:t>MENTAL WELLBEING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7"/>
              </a:rPr>
              <a:t>SAFEGUARDING POLICY (CONDENSED)</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8"/>
              </a:rPr>
              <a:t>EMERGENCY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19"/>
              </a:rPr>
              <a:t>FIRE SAFETY POLICY</a:t>
            </a:r>
            <a:endParaRPr lang="en-GB" sz="1200">
              <a:solidFill>
                <a:srgbClr val="002060"/>
              </a:solidFill>
              <a:cs typeface="Calibri"/>
            </a:endParaRPr>
          </a:p>
          <a:p>
            <a:pPr marL="285750" indent="-285750">
              <a:buFont typeface="Arial"/>
              <a:buChar char="•"/>
            </a:pPr>
            <a:r>
              <a:rPr lang="en-GB" sz="1200">
                <a:solidFill>
                  <a:srgbClr val="002060"/>
                </a:solidFill>
                <a:ea typeface="+mn-lt"/>
                <a:cs typeface="+mn-lt"/>
                <a:hlinkClick r:id="rId20"/>
              </a:rPr>
              <a:t>CSR POLICY (CORPORATE SOCIAL RESPONSIBILITY)</a:t>
            </a:r>
            <a:endParaRPr lang="en-GB" sz="1200">
              <a:solidFill>
                <a:srgbClr val="002060"/>
              </a:solidFill>
              <a:cs typeface="Calibri" panose="020F0502020204030204"/>
            </a:endParaRPr>
          </a:p>
          <a:p>
            <a:br>
              <a:rPr lang="en-GB" sz="1300">
                <a:ea typeface="+mn-lt"/>
                <a:cs typeface="+mn-lt"/>
              </a:rPr>
            </a:br>
            <a:endParaRPr lang="en-GB" sz="1300">
              <a:solidFill>
                <a:srgbClr val="002060"/>
              </a:solidFill>
              <a:cs typeface="Calibri"/>
            </a:endParaRPr>
          </a:p>
          <a:p>
            <a:endParaRPr lang="en-GB">
              <a:cs typeface="Calibri"/>
            </a:endParaRPr>
          </a:p>
        </p:txBody>
      </p:sp>
      <p:sp>
        <p:nvSpPr>
          <p:cNvPr id="27" name="TextBox 26">
            <a:extLst>
              <a:ext uri="{FF2B5EF4-FFF2-40B4-BE49-F238E27FC236}">
                <a16:creationId xmlns:a16="http://schemas.microsoft.com/office/drawing/2014/main" id="{FDD70D7B-A05F-45D6-30EE-7CC78968ED87}"/>
              </a:ext>
            </a:extLst>
          </p:cNvPr>
          <p:cNvSpPr txBox="1"/>
          <p:nvPr/>
        </p:nvSpPr>
        <p:spPr>
          <a:xfrm>
            <a:off x="727543" y="7344408"/>
            <a:ext cx="273482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200">
                <a:hlinkClick r:id="rId21"/>
              </a:rPr>
              <a:t>STUDENT </a:t>
            </a:r>
            <a:r>
              <a:rPr lang="en-GB" sz="1200">
                <a:ea typeface="+mn-lt"/>
                <a:cs typeface="+mn-lt"/>
                <a:hlinkClick r:id="rId21"/>
              </a:rPr>
              <a:t>RECRUITMENT</a:t>
            </a:r>
            <a:r>
              <a:rPr lang="en-GB" sz="1200">
                <a:hlinkClick r:id="rId21"/>
              </a:rPr>
              <a:t> POLICY</a:t>
            </a:r>
            <a:endParaRPr lang="en-GB" sz="1200">
              <a:cs typeface="Calibri"/>
            </a:endParaRPr>
          </a:p>
          <a:p>
            <a:pPr marL="285750" indent="-285750">
              <a:buFont typeface="Arial"/>
              <a:buChar char="•"/>
            </a:pPr>
            <a:r>
              <a:rPr lang="en-GB" sz="1200">
                <a:hlinkClick r:id="rId22"/>
              </a:rPr>
              <a:t>CURRICULUM POLICY</a:t>
            </a:r>
            <a:endParaRPr lang="en-GB" sz="1200">
              <a:cs typeface="Calibri"/>
            </a:endParaRPr>
          </a:p>
          <a:p>
            <a:pPr marL="285750" indent="-285750">
              <a:buFont typeface="Arial"/>
              <a:buChar char="•"/>
            </a:pPr>
            <a:r>
              <a:rPr lang="en-GB" sz="1200">
                <a:hlinkClick r:id="rId23"/>
              </a:rPr>
              <a:t>SPECIAL EDUCATIONAL NEEDS &amp; DISABILITIES POLICY</a:t>
            </a:r>
            <a:endParaRPr lang="en-GB" sz="1200">
              <a:cs typeface="Calibri"/>
            </a:endParaRPr>
          </a:p>
          <a:p>
            <a:pPr marL="285750" indent="-285750">
              <a:buFont typeface="Arial"/>
              <a:buChar char="•"/>
            </a:pPr>
            <a:r>
              <a:rPr lang="en-GB" sz="1200">
                <a:hlinkClick r:id="rId24"/>
              </a:rPr>
              <a:t>GIFTED &amp; TALENTED STUDENTS POLICY</a:t>
            </a:r>
            <a:endParaRPr lang="en-GB" sz="1200">
              <a:cs typeface="Calibri"/>
            </a:endParaRPr>
          </a:p>
          <a:p>
            <a:pPr marL="285750" indent="-285750">
              <a:buFont typeface="Arial"/>
              <a:buChar char="•"/>
            </a:pPr>
            <a:r>
              <a:rPr lang="en-GB" sz="1200">
                <a:hlinkClick r:id="rId25"/>
              </a:rPr>
              <a:t>ENGLISH OUT THERE POLICY</a:t>
            </a:r>
            <a:endParaRPr lang="en-GB" sz="1200">
              <a:cs typeface="Calibri"/>
            </a:endParaRPr>
          </a:p>
          <a:p>
            <a:pPr marL="285750" indent="-285750">
              <a:buFont typeface="Arial"/>
              <a:buChar char="•"/>
            </a:pPr>
            <a:r>
              <a:rPr lang="en-GB" sz="1200">
                <a:hlinkClick r:id="rId26"/>
              </a:rPr>
              <a:t>CULTURAL AWARENESS POLICY</a:t>
            </a:r>
            <a:endParaRPr lang="en-GB" sz="1300">
              <a:cs typeface="Calibri"/>
            </a:endParaRPr>
          </a:p>
        </p:txBody>
      </p:sp>
      <p:sp>
        <p:nvSpPr>
          <p:cNvPr id="3" name="TextBox 2">
            <a:extLst>
              <a:ext uri="{FF2B5EF4-FFF2-40B4-BE49-F238E27FC236}">
                <a16:creationId xmlns:a16="http://schemas.microsoft.com/office/drawing/2014/main" id="{02D84373-DCE6-2FCE-575B-91CC4EAE548E}"/>
              </a:ext>
            </a:extLst>
          </p:cNvPr>
          <p:cNvSpPr txBox="1"/>
          <p:nvPr/>
        </p:nvSpPr>
        <p:spPr>
          <a:xfrm>
            <a:off x="3292686" y="7344306"/>
            <a:ext cx="273482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200">
                <a:cs typeface="Calibri"/>
                <a:hlinkClick r:id="rId27"/>
              </a:rPr>
              <a:t>EQUALITY POLICY</a:t>
            </a:r>
            <a:endParaRPr lang="en-GB" sz="1200">
              <a:cs typeface="Calibri"/>
            </a:endParaRPr>
          </a:p>
          <a:p>
            <a:pPr marL="285750" indent="-285750">
              <a:buFont typeface="Arial"/>
              <a:buChar char="•"/>
            </a:pPr>
            <a:r>
              <a:rPr lang="en-GB" sz="1200">
                <a:cs typeface="Calibri"/>
                <a:hlinkClick r:id="rId28"/>
              </a:rPr>
              <a:t>POLICE REGISTRATION POLICY</a:t>
            </a:r>
            <a:endParaRPr lang="en-GB" sz="1200">
              <a:cs typeface="Calibri"/>
            </a:endParaRPr>
          </a:p>
          <a:p>
            <a:pPr marL="285750" indent="-285750">
              <a:buFont typeface="Arial"/>
              <a:buChar char="•"/>
            </a:pPr>
            <a:r>
              <a:rPr lang="en-GB" sz="1200">
                <a:cs typeface="Calibri"/>
                <a:hlinkClick r:id="rId29"/>
              </a:rPr>
              <a:t>PRIVACY POLICY FOR STUDENTS</a:t>
            </a:r>
            <a:endParaRPr lang="en-GB" sz="1200">
              <a:cs typeface="Calibri"/>
            </a:endParaRPr>
          </a:p>
          <a:p>
            <a:pPr marL="285750" indent="-285750">
              <a:buFont typeface="Arial"/>
              <a:buChar char="•"/>
            </a:pPr>
            <a:r>
              <a:rPr lang="en-GB" sz="1200">
                <a:cs typeface="Calibri"/>
                <a:hlinkClick r:id="rId30"/>
              </a:rPr>
              <a:t>COMPUTER, EMAIL &amp; INTERNET POLICY</a:t>
            </a:r>
            <a:endParaRPr lang="en-GB" sz="1200">
              <a:cs typeface="Calibri"/>
            </a:endParaRPr>
          </a:p>
          <a:p>
            <a:pPr marL="285750" indent="-285750">
              <a:buFont typeface="Arial"/>
              <a:buChar char="•"/>
            </a:pPr>
            <a:r>
              <a:rPr lang="en-GB" sz="1200">
                <a:cs typeface="Calibri"/>
                <a:hlinkClick r:id="rId31"/>
              </a:rPr>
              <a:t>QUALITY ASSURANCE POLICY</a:t>
            </a:r>
            <a:endParaRPr lang="en-GB" sz="1200">
              <a:cs typeface="Calibri"/>
            </a:endParaRPr>
          </a:p>
          <a:p>
            <a:pPr marL="285750" indent="-285750">
              <a:buFont typeface="Arial"/>
              <a:buChar char="•"/>
            </a:pPr>
            <a:r>
              <a:rPr lang="en-GB" sz="1200">
                <a:cs typeface="Calibri"/>
                <a:hlinkClick r:id="rId32"/>
              </a:rPr>
              <a:t>ACCOMMODATION PROVIDERS</a:t>
            </a:r>
            <a:endParaRPr lang="en-GB" sz="1200">
              <a:cs typeface="Calibri"/>
            </a:endParaRPr>
          </a:p>
        </p:txBody>
      </p:sp>
    </p:spTree>
    <p:extLst>
      <p:ext uri="{BB962C8B-B14F-4D97-AF65-F5344CB8AC3E}">
        <p14:creationId xmlns:p14="http://schemas.microsoft.com/office/powerpoint/2010/main" val="1767661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15E11BD-F338-42B0-984C-F6D4B74D01F9}"/>
              </a:ext>
            </a:extLst>
          </p:cNvPr>
          <p:cNvGraphicFramePr>
            <a:graphicFrameLocks noChangeAspect="1"/>
          </p:cNvGraphicFramePr>
          <p:nvPr>
            <p:extLst>
              <p:ext uri="{D42A27DB-BD31-4B8C-83A1-F6EECF244321}">
                <p14:modId xmlns:p14="http://schemas.microsoft.com/office/powerpoint/2010/main" val="2348257453"/>
              </p:ext>
            </p:extLst>
          </p:nvPr>
        </p:nvGraphicFramePr>
        <p:xfrm>
          <a:off x="172256" y="288846"/>
          <a:ext cx="6513487" cy="9217405"/>
        </p:xfrm>
        <a:graphic>
          <a:graphicData uri="http://schemas.openxmlformats.org/presentationml/2006/ole">
            <mc:AlternateContent xmlns:mc="http://schemas.openxmlformats.org/markup-compatibility/2006">
              <mc:Choice xmlns:v="urn:schemas-microsoft-com:vml" Requires="v">
                <p:oleObj spid="_x0000_s46081" name="Acrobat Document" r:id="rId3" imgW="5667116" imgH="8019988" progId="AcroExch.Document.DC">
                  <p:embed/>
                </p:oleObj>
              </mc:Choice>
              <mc:Fallback>
                <p:oleObj name="Acrobat Document" r:id="rId3" imgW="5667116" imgH="8019988" progId="AcroExch.Document.DC">
                  <p:embed/>
                  <p:pic>
                    <p:nvPicPr>
                      <p:cNvPr id="2" name="Object 1">
                        <a:extLst>
                          <a:ext uri="{FF2B5EF4-FFF2-40B4-BE49-F238E27FC236}">
                            <a16:creationId xmlns:a16="http://schemas.microsoft.com/office/drawing/2014/main" id="{F15E11BD-F338-42B0-984C-F6D4B74D01F9}"/>
                          </a:ext>
                        </a:extLst>
                      </p:cNvPr>
                      <p:cNvPicPr/>
                      <p:nvPr/>
                    </p:nvPicPr>
                    <p:blipFill>
                      <a:blip r:embed="rId4"/>
                      <a:stretch>
                        <a:fillRect/>
                      </a:stretch>
                    </p:blipFill>
                    <p:spPr>
                      <a:xfrm>
                        <a:off x="172256" y="288846"/>
                        <a:ext cx="6513487" cy="9217405"/>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451FB0BF-8BDD-47C5-886B-2709106D0430}"/>
              </a:ext>
            </a:extLst>
          </p:cNvPr>
          <p:cNvSpPr>
            <a:spLocks noGrp="1"/>
          </p:cNvSpPr>
          <p:nvPr>
            <p:ph type="sldNum" sz="quarter" idx="12"/>
          </p:nvPr>
        </p:nvSpPr>
        <p:spPr/>
        <p:txBody>
          <a:bodyPr/>
          <a:lstStyle/>
          <a:p>
            <a:fld id="{F4B54143-4A7D-48E2-B99E-606F831BC0BC}" type="slidenum">
              <a:rPr lang="en-GB" smtClean="0"/>
              <a:t>32</a:t>
            </a:fld>
            <a:endParaRPr lang="en-GB"/>
          </a:p>
        </p:txBody>
      </p:sp>
      <p:sp>
        <p:nvSpPr>
          <p:cNvPr id="9" name="TextBox 8">
            <a:extLst>
              <a:ext uri="{FF2B5EF4-FFF2-40B4-BE49-F238E27FC236}">
                <a16:creationId xmlns:a16="http://schemas.microsoft.com/office/drawing/2014/main" id="{6EE58063-8118-484E-AAF3-BBB720173D25}"/>
              </a:ext>
            </a:extLst>
          </p:cNvPr>
          <p:cNvSpPr txBox="1"/>
          <p:nvPr/>
        </p:nvSpPr>
        <p:spPr>
          <a:xfrm>
            <a:off x="260798" y="181305"/>
            <a:ext cx="6336405" cy="292388"/>
          </a:xfrm>
          <a:prstGeom prst="rect">
            <a:avLst/>
          </a:prstGeom>
          <a:noFill/>
        </p:spPr>
        <p:txBody>
          <a:bodyPr wrap="square" rtlCol="0">
            <a:spAutoFit/>
          </a:bodyPr>
          <a:lstStyle/>
          <a:p>
            <a:pPr algn="ctr"/>
            <a:r>
              <a:rPr lang="en-GB" sz="1300" spc="300">
                <a:latin typeface="Gill Sans MT" panose="020B0502020104020203" pitchFamily="34" charset="0"/>
              </a:rPr>
              <a:t>EXTRA INFORMATION</a:t>
            </a:r>
          </a:p>
        </p:txBody>
      </p:sp>
      <p:sp>
        <p:nvSpPr>
          <p:cNvPr id="10" name="TextBox 9">
            <a:extLst>
              <a:ext uri="{FF2B5EF4-FFF2-40B4-BE49-F238E27FC236}">
                <a16:creationId xmlns:a16="http://schemas.microsoft.com/office/drawing/2014/main" id="{F88D1109-4CD2-4E39-B009-54BDB2AE7100}"/>
              </a:ext>
            </a:extLst>
          </p:cNvPr>
          <p:cNvSpPr txBox="1"/>
          <p:nvPr/>
        </p:nvSpPr>
        <p:spPr>
          <a:xfrm>
            <a:off x="260798" y="399749"/>
            <a:ext cx="6336405" cy="492443"/>
          </a:xfrm>
          <a:prstGeom prst="rect">
            <a:avLst/>
          </a:prstGeom>
          <a:noFill/>
        </p:spPr>
        <p:txBody>
          <a:bodyPr wrap="square" rtlCol="0">
            <a:spAutoFit/>
          </a:bodyPr>
          <a:lstStyle/>
          <a:p>
            <a:pPr algn="ctr"/>
            <a:r>
              <a:rPr lang="en-GB" sz="2600" b="1">
                <a:latin typeface="Gill Sans MT" panose="020B0502020104020203" pitchFamily="34" charset="0"/>
              </a:rPr>
              <a:t>FLYWIRE</a:t>
            </a:r>
          </a:p>
        </p:txBody>
      </p:sp>
      <p:sp>
        <p:nvSpPr>
          <p:cNvPr id="7" name="Rectangle 6">
            <a:extLst>
              <a:ext uri="{FF2B5EF4-FFF2-40B4-BE49-F238E27FC236}">
                <a16:creationId xmlns:a16="http://schemas.microsoft.com/office/drawing/2014/main" id="{23810D5F-F636-4089-A6EB-887A35514BEB}"/>
              </a:ext>
            </a:extLst>
          </p:cNvPr>
          <p:cNvSpPr/>
          <p:nvPr/>
        </p:nvSpPr>
        <p:spPr>
          <a:xfrm>
            <a:off x="260798" y="1377916"/>
            <a:ext cx="4951282" cy="636072"/>
          </a:xfrm>
          <a:prstGeom prst="rect">
            <a:avLst/>
          </a:prstGeom>
        </p:spPr>
        <p:txBody>
          <a:bodyPr wrap="square">
            <a:spAutoFit/>
          </a:bodyPr>
          <a:lstStyle/>
          <a:p>
            <a:pPr>
              <a:spcAft>
                <a:spcPts val="400"/>
              </a:spcAft>
            </a:pPr>
            <a:r>
              <a:rPr lang="en-GB" sz="1100" b="1">
                <a:latin typeface="Gill Sans MT" panose="020B0502020104020203" pitchFamily="34" charset="0"/>
              </a:rPr>
              <a:t>I NEED TO PAY FOR MY COURSE. HOW CAN I DO IT? </a:t>
            </a:r>
          </a:p>
          <a:p>
            <a:pPr>
              <a:spcAft>
                <a:spcPts val="400"/>
              </a:spcAft>
            </a:pPr>
            <a:r>
              <a:rPr lang="en-GB" sz="1050" err="1"/>
              <a:t>Flywire</a:t>
            </a:r>
            <a:r>
              <a:rPr lang="en-GB" sz="1050"/>
              <a:t> is the best way to make your next education payment. We highly recommend this platform and you can even do it on your phone using the app!</a:t>
            </a:r>
          </a:p>
        </p:txBody>
      </p:sp>
      <p:sp>
        <p:nvSpPr>
          <p:cNvPr id="3" name="Rectangle 2">
            <a:extLst>
              <a:ext uri="{FF2B5EF4-FFF2-40B4-BE49-F238E27FC236}">
                <a16:creationId xmlns:a16="http://schemas.microsoft.com/office/drawing/2014/main" id="{96F66BE7-8A96-4950-9282-4129669764F6}"/>
              </a:ext>
            </a:extLst>
          </p:cNvPr>
          <p:cNvSpPr/>
          <p:nvPr/>
        </p:nvSpPr>
        <p:spPr>
          <a:xfrm>
            <a:off x="2159306" y="8306718"/>
            <a:ext cx="2478795" cy="116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29" name="Picture 33" descr="Image result for flywire student international">
            <a:extLst>
              <a:ext uri="{FF2B5EF4-FFF2-40B4-BE49-F238E27FC236}">
                <a16:creationId xmlns:a16="http://schemas.microsoft.com/office/drawing/2014/main" id="{55DDE829-FA53-4471-AEA3-031C22432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151" y="8575131"/>
            <a:ext cx="1931104" cy="64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39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937754-92E4-479C-A7BD-F41F3F143B18}"/>
              </a:ext>
            </a:extLst>
          </p:cNvPr>
          <p:cNvSpPr>
            <a:spLocks noGrp="1"/>
          </p:cNvSpPr>
          <p:nvPr>
            <p:ph type="sldNum" sz="quarter" idx="12"/>
          </p:nvPr>
        </p:nvSpPr>
        <p:spPr/>
        <p:txBody>
          <a:bodyPr/>
          <a:lstStyle/>
          <a:p>
            <a:fld id="{F4B54143-4A7D-48E2-B99E-606F831BC0BC}" type="slidenum">
              <a:rPr lang="en-GB" dirty="0" smtClean="0"/>
              <a:t>33</a:t>
            </a:fld>
            <a:endParaRPr lang="en-GB"/>
          </a:p>
        </p:txBody>
      </p:sp>
      <p:sp>
        <p:nvSpPr>
          <p:cNvPr id="9" name="TextBox 8">
            <a:extLst>
              <a:ext uri="{FF2B5EF4-FFF2-40B4-BE49-F238E27FC236}">
                <a16:creationId xmlns:a16="http://schemas.microsoft.com/office/drawing/2014/main" id="{C4C856EE-D304-4C2F-B7C5-F8FD236CFA1A}"/>
              </a:ext>
            </a:extLst>
          </p:cNvPr>
          <p:cNvSpPr txBox="1"/>
          <p:nvPr/>
        </p:nvSpPr>
        <p:spPr>
          <a:xfrm>
            <a:off x="260798" y="133514"/>
            <a:ext cx="6336405" cy="292388"/>
          </a:xfrm>
          <a:prstGeom prst="rect">
            <a:avLst/>
          </a:prstGeom>
          <a:noFill/>
        </p:spPr>
        <p:txBody>
          <a:bodyPr wrap="square" rtlCol="0">
            <a:spAutoFit/>
          </a:bodyPr>
          <a:lstStyle/>
          <a:p>
            <a:pPr algn="ctr"/>
            <a:r>
              <a:rPr lang="en-GB" sz="1300" spc="300">
                <a:latin typeface="Gill Sans MT" panose="020B0502020104020203" pitchFamily="34" charset="0"/>
              </a:rPr>
              <a:t>NAME:</a:t>
            </a:r>
            <a:r>
              <a:rPr lang="en-GB" sz="1300" u="sng" spc="300">
                <a:latin typeface="Gill Sans MT" panose="020B0502020104020203" pitchFamily="34" charset="0"/>
              </a:rPr>
              <a:t>                                           </a:t>
            </a:r>
            <a:r>
              <a:rPr lang="en-GB" sz="1300" spc="300">
                <a:solidFill>
                  <a:schemeClr val="bg1"/>
                </a:solidFill>
                <a:latin typeface="Gill Sans MT" panose="020B0502020104020203" pitchFamily="34" charset="0"/>
              </a:rPr>
              <a:t>Z</a:t>
            </a:r>
          </a:p>
        </p:txBody>
      </p:sp>
      <p:sp>
        <p:nvSpPr>
          <p:cNvPr id="10" name="TextBox 9">
            <a:extLst>
              <a:ext uri="{FF2B5EF4-FFF2-40B4-BE49-F238E27FC236}">
                <a16:creationId xmlns:a16="http://schemas.microsoft.com/office/drawing/2014/main" id="{F6E4CC5E-0286-4360-8F60-7D6077C07492}"/>
              </a:ext>
            </a:extLst>
          </p:cNvPr>
          <p:cNvSpPr txBox="1"/>
          <p:nvPr/>
        </p:nvSpPr>
        <p:spPr>
          <a:xfrm>
            <a:off x="260798" y="351958"/>
            <a:ext cx="6336405" cy="461665"/>
          </a:xfrm>
          <a:prstGeom prst="rect">
            <a:avLst/>
          </a:prstGeom>
          <a:noFill/>
        </p:spPr>
        <p:txBody>
          <a:bodyPr wrap="square" rtlCol="0">
            <a:spAutoFit/>
          </a:bodyPr>
          <a:lstStyle/>
          <a:p>
            <a:pPr algn="ctr"/>
            <a:r>
              <a:rPr lang="en-GB" sz="2400" b="1">
                <a:latin typeface="Gill Sans MT" panose="020B0502020104020203" pitchFamily="34" charset="0"/>
              </a:rPr>
              <a:t>ELC QUIZ FOR NEW STUDENTS</a:t>
            </a:r>
          </a:p>
        </p:txBody>
      </p:sp>
      <p:grpSp>
        <p:nvGrpSpPr>
          <p:cNvPr id="2" name="Group 1">
            <a:extLst>
              <a:ext uri="{FF2B5EF4-FFF2-40B4-BE49-F238E27FC236}">
                <a16:creationId xmlns:a16="http://schemas.microsoft.com/office/drawing/2014/main" id="{55EF2BAE-A9F1-405B-B1E6-6713AF56AAF2}"/>
              </a:ext>
            </a:extLst>
          </p:cNvPr>
          <p:cNvGrpSpPr/>
          <p:nvPr/>
        </p:nvGrpSpPr>
        <p:grpSpPr>
          <a:xfrm>
            <a:off x="626165" y="925914"/>
            <a:ext cx="5971037" cy="514486"/>
            <a:chOff x="626165" y="1222482"/>
            <a:chExt cx="5971037" cy="514486"/>
          </a:xfrm>
        </p:grpSpPr>
        <p:sp>
          <p:nvSpPr>
            <p:cNvPr id="3" name="Rectangle 2">
              <a:extLst>
                <a:ext uri="{FF2B5EF4-FFF2-40B4-BE49-F238E27FC236}">
                  <a16:creationId xmlns:a16="http://schemas.microsoft.com/office/drawing/2014/main" id="{B9D2360E-6069-4E9C-9DE6-7D8E5698B2F9}"/>
                </a:ext>
              </a:extLst>
            </p:cNvPr>
            <p:cNvSpPr/>
            <p:nvPr/>
          </p:nvSpPr>
          <p:spPr>
            <a:xfrm>
              <a:off x="626165" y="1253629"/>
              <a:ext cx="5971037" cy="483339"/>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F749236-1DAE-4640-8296-1FF1ACB8E295}"/>
                </a:ext>
              </a:extLst>
            </p:cNvPr>
            <p:cNvSpPr/>
            <p:nvPr/>
          </p:nvSpPr>
          <p:spPr>
            <a:xfrm>
              <a:off x="671401" y="1222482"/>
              <a:ext cx="5863909"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What is the code to the front door?</a:t>
              </a:r>
            </a:p>
          </p:txBody>
        </p:sp>
      </p:grpSp>
      <p:grpSp>
        <p:nvGrpSpPr>
          <p:cNvPr id="4" name="Group 3">
            <a:extLst>
              <a:ext uri="{FF2B5EF4-FFF2-40B4-BE49-F238E27FC236}">
                <a16:creationId xmlns:a16="http://schemas.microsoft.com/office/drawing/2014/main" id="{A4B68ADB-9235-4676-8F53-F4A799D129AD}"/>
              </a:ext>
            </a:extLst>
          </p:cNvPr>
          <p:cNvGrpSpPr/>
          <p:nvPr/>
        </p:nvGrpSpPr>
        <p:grpSpPr>
          <a:xfrm>
            <a:off x="626165" y="2010869"/>
            <a:ext cx="5971037" cy="455759"/>
            <a:chOff x="626165" y="1750904"/>
            <a:chExt cx="5971037" cy="489205"/>
          </a:xfrm>
        </p:grpSpPr>
        <p:sp>
          <p:nvSpPr>
            <p:cNvPr id="13" name="Rectangle 12">
              <a:extLst>
                <a:ext uri="{FF2B5EF4-FFF2-40B4-BE49-F238E27FC236}">
                  <a16:creationId xmlns:a16="http://schemas.microsoft.com/office/drawing/2014/main" id="{22B36890-4240-4B8F-934F-4F99084CFB18}"/>
                </a:ext>
              </a:extLst>
            </p:cNvPr>
            <p:cNvSpPr/>
            <p:nvPr/>
          </p:nvSpPr>
          <p:spPr>
            <a:xfrm>
              <a:off x="626165" y="1772639"/>
              <a:ext cx="5971037" cy="4674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7E6E5B2-0D07-4412-95C8-9CD8106594CA}"/>
                </a:ext>
              </a:extLst>
            </p:cNvPr>
            <p:cNvSpPr/>
            <p:nvPr/>
          </p:nvSpPr>
          <p:spPr>
            <a:xfrm>
              <a:off x="671401" y="1750904"/>
              <a:ext cx="5863909" cy="276999"/>
            </a:xfrm>
            <a:prstGeom prst="rect">
              <a:avLst/>
            </a:prstGeom>
          </p:spPr>
          <p:txBody>
            <a:bodyPr wrap="square">
              <a:spAutoFit/>
            </a:bodyPr>
            <a:lstStyle/>
            <a:p>
              <a:r>
                <a:rPr lang="en-GB" sz="1200">
                  <a:latin typeface="Gill Sans MT" panose="020B0502020104020203" pitchFamily="34" charset="0"/>
                  <a:cs typeface="Times New Roman" panose="02020603050405020304" pitchFamily="18" charset="0"/>
                </a:rPr>
                <a:t>What number should you text if you can’t come to school?</a:t>
              </a:r>
            </a:p>
          </p:txBody>
        </p:sp>
      </p:grpSp>
      <p:grpSp>
        <p:nvGrpSpPr>
          <p:cNvPr id="6" name="Group 5">
            <a:extLst>
              <a:ext uri="{FF2B5EF4-FFF2-40B4-BE49-F238E27FC236}">
                <a16:creationId xmlns:a16="http://schemas.microsoft.com/office/drawing/2014/main" id="{A7F6791C-4742-46C1-97CB-560B01E81880}"/>
              </a:ext>
            </a:extLst>
          </p:cNvPr>
          <p:cNvGrpSpPr/>
          <p:nvPr/>
        </p:nvGrpSpPr>
        <p:grpSpPr>
          <a:xfrm>
            <a:off x="626165" y="2523983"/>
            <a:ext cx="5971037" cy="714966"/>
            <a:chOff x="626165" y="2289883"/>
            <a:chExt cx="5971037" cy="714966"/>
          </a:xfrm>
        </p:grpSpPr>
        <p:sp>
          <p:nvSpPr>
            <p:cNvPr id="15" name="Rectangle 14">
              <a:extLst>
                <a:ext uri="{FF2B5EF4-FFF2-40B4-BE49-F238E27FC236}">
                  <a16:creationId xmlns:a16="http://schemas.microsoft.com/office/drawing/2014/main" id="{EDA0FF61-9B2E-4ABC-81B4-1AEE438C4B4E}"/>
                </a:ext>
              </a:extLst>
            </p:cNvPr>
            <p:cNvSpPr/>
            <p:nvPr/>
          </p:nvSpPr>
          <p:spPr>
            <a:xfrm>
              <a:off x="626165" y="2323831"/>
              <a:ext cx="5971037" cy="68101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C243C6D-4AFE-4BD2-9E8F-B80504779CB3}"/>
                </a:ext>
              </a:extLst>
            </p:cNvPr>
            <p:cNvSpPr/>
            <p:nvPr/>
          </p:nvSpPr>
          <p:spPr>
            <a:xfrm>
              <a:off x="671402" y="2289883"/>
              <a:ext cx="5863908"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Who do you speak to it you have a problem with your accommodation?</a:t>
              </a:r>
            </a:p>
          </p:txBody>
        </p:sp>
      </p:grpSp>
      <p:grpSp>
        <p:nvGrpSpPr>
          <p:cNvPr id="7" name="Group 6">
            <a:extLst>
              <a:ext uri="{FF2B5EF4-FFF2-40B4-BE49-F238E27FC236}">
                <a16:creationId xmlns:a16="http://schemas.microsoft.com/office/drawing/2014/main" id="{2C5015D2-46D0-4073-AE4D-CCCCBE50A5E1}"/>
              </a:ext>
            </a:extLst>
          </p:cNvPr>
          <p:cNvGrpSpPr/>
          <p:nvPr/>
        </p:nvGrpSpPr>
        <p:grpSpPr>
          <a:xfrm>
            <a:off x="626165" y="3296304"/>
            <a:ext cx="5971037" cy="453281"/>
            <a:chOff x="626165" y="3418572"/>
            <a:chExt cx="5971037" cy="453281"/>
          </a:xfrm>
        </p:grpSpPr>
        <p:sp>
          <p:nvSpPr>
            <p:cNvPr id="18" name="Rectangle 17">
              <a:extLst>
                <a:ext uri="{FF2B5EF4-FFF2-40B4-BE49-F238E27FC236}">
                  <a16:creationId xmlns:a16="http://schemas.microsoft.com/office/drawing/2014/main" id="{0BA5B939-EA44-476B-8AD4-11EB146709F9}"/>
                </a:ext>
              </a:extLst>
            </p:cNvPr>
            <p:cNvSpPr/>
            <p:nvPr/>
          </p:nvSpPr>
          <p:spPr>
            <a:xfrm>
              <a:off x="626165" y="3456145"/>
              <a:ext cx="5971037" cy="41570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1AE737A-14B2-4801-B877-20973DC03C85}"/>
                </a:ext>
              </a:extLst>
            </p:cNvPr>
            <p:cNvSpPr/>
            <p:nvPr/>
          </p:nvSpPr>
          <p:spPr>
            <a:xfrm>
              <a:off x="671401" y="3418572"/>
              <a:ext cx="5863909" cy="276999"/>
            </a:xfrm>
            <a:prstGeom prst="rect">
              <a:avLst/>
            </a:prstGeom>
          </p:spPr>
          <p:txBody>
            <a:bodyPr wrap="square" lIns="91440" tIns="45720" rIns="91440" bIns="45720" anchor="t">
              <a:spAutoFit/>
            </a:bodyPr>
            <a:lstStyle/>
            <a:p>
              <a:r>
                <a:rPr lang="en-GB" sz="1200">
                  <a:latin typeface="Gill Sans MT"/>
                  <a:ea typeface="Calibri" panose="020F0502020204030204" pitchFamily="34" charset="0"/>
                  <a:cs typeface="Times New Roman"/>
                </a:rPr>
                <a:t>What is ELC's emergency telephone number? </a:t>
              </a:r>
              <a:r>
                <a:rPr lang="en-GB" sz="1200">
                  <a:ea typeface="+mn-lt"/>
                  <a:cs typeface="+mn-lt"/>
                </a:rPr>
                <a:t>Can you add it to your phone please?</a:t>
              </a:r>
              <a:r>
                <a:rPr lang="en-GB" sz="1200">
                  <a:latin typeface="Gill Sans MT"/>
                  <a:ea typeface="Calibri" panose="020F0502020204030204" pitchFamily="34" charset="0"/>
                  <a:cs typeface="Times New Roman"/>
                </a:rPr>
                <a:t> </a:t>
              </a:r>
              <a:endParaRPr lang="en-GB" sz="1200">
                <a:latin typeface="Gill Sans MT" panose="020B0502020104020203"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91B51BBC-6A49-449C-B395-20ED35D56925}"/>
              </a:ext>
            </a:extLst>
          </p:cNvPr>
          <p:cNvGrpSpPr/>
          <p:nvPr/>
        </p:nvGrpSpPr>
        <p:grpSpPr>
          <a:xfrm>
            <a:off x="626165" y="3806940"/>
            <a:ext cx="5971037" cy="708567"/>
            <a:chOff x="626165" y="3888658"/>
            <a:chExt cx="5971037" cy="708567"/>
          </a:xfrm>
        </p:grpSpPr>
        <p:sp>
          <p:nvSpPr>
            <p:cNvPr id="21" name="Rectangle 20">
              <a:extLst>
                <a:ext uri="{FF2B5EF4-FFF2-40B4-BE49-F238E27FC236}">
                  <a16:creationId xmlns:a16="http://schemas.microsoft.com/office/drawing/2014/main" id="{36C4F9CB-DEDD-4057-8BF5-D32D6EBB6A3B}"/>
                </a:ext>
              </a:extLst>
            </p:cNvPr>
            <p:cNvSpPr/>
            <p:nvPr/>
          </p:nvSpPr>
          <p:spPr>
            <a:xfrm>
              <a:off x="626165" y="3926231"/>
              <a:ext cx="5971037" cy="670994"/>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CC775BF-0C26-48E3-9190-51BB31F781CC}"/>
                </a:ext>
              </a:extLst>
            </p:cNvPr>
            <p:cNvSpPr/>
            <p:nvPr/>
          </p:nvSpPr>
          <p:spPr>
            <a:xfrm>
              <a:off x="671401" y="3888658"/>
              <a:ext cx="5863909"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When can you use the Clifton College swimming pool?</a:t>
              </a:r>
            </a:p>
          </p:txBody>
        </p:sp>
      </p:grpSp>
      <p:grpSp>
        <p:nvGrpSpPr>
          <p:cNvPr id="35" name="Group 34">
            <a:extLst>
              <a:ext uri="{FF2B5EF4-FFF2-40B4-BE49-F238E27FC236}">
                <a16:creationId xmlns:a16="http://schemas.microsoft.com/office/drawing/2014/main" id="{34DB7511-39BA-4EAC-B94E-D1BA90101A12}"/>
              </a:ext>
            </a:extLst>
          </p:cNvPr>
          <p:cNvGrpSpPr/>
          <p:nvPr/>
        </p:nvGrpSpPr>
        <p:grpSpPr>
          <a:xfrm>
            <a:off x="626165" y="4572862"/>
            <a:ext cx="5971037" cy="453281"/>
            <a:chOff x="626165" y="4543410"/>
            <a:chExt cx="5971037" cy="453281"/>
          </a:xfrm>
        </p:grpSpPr>
        <p:sp>
          <p:nvSpPr>
            <p:cNvPr id="23" name="Rectangle 22">
              <a:extLst>
                <a:ext uri="{FF2B5EF4-FFF2-40B4-BE49-F238E27FC236}">
                  <a16:creationId xmlns:a16="http://schemas.microsoft.com/office/drawing/2014/main" id="{BC686BDB-2DE6-44FA-ADED-905A46C36746}"/>
                </a:ext>
              </a:extLst>
            </p:cNvPr>
            <p:cNvSpPr/>
            <p:nvPr/>
          </p:nvSpPr>
          <p:spPr>
            <a:xfrm>
              <a:off x="626165" y="4580983"/>
              <a:ext cx="5971037" cy="415708"/>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1C4B283-89EC-42E1-87A6-DF29DC63FE45}"/>
                </a:ext>
              </a:extLst>
            </p:cNvPr>
            <p:cNvSpPr/>
            <p:nvPr/>
          </p:nvSpPr>
          <p:spPr>
            <a:xfrm>
              <a:off x="671401" y="4543410"/>
              <a:ext cx="5863909"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If you are sick at the weekend, what 3 things can you do?</a:t>
              </a:r>
            </a:p>
          </p:txBody>
        </p:sp>
      </p:grpSp>
      <p:grpSp>
        <p:nvGrpSpPr>
          <p:cNvPr id="36" name="Group 35">
            <a:extLst>
              <a:ext uri="{FF2B5EF4-FFF2-40B4-BE49-F238E27FC236}">
                <a16:creationId xmlns:a16="http://schemas.microsoft.com/office/drawing/2014/main" id="{997C7330-ADA8-4B46-AFF0-39F936DE5B67}"/>
              </a:ext>
            </a:extLst>
          </p:cNvPr>
          <p:cNvGrpSpPr/>
          <p:nvPr/>
        </p:nvGrpSpPr>
        <p:grpSpPr>
          <a:xfrm>
            <a:off x="626165" y="5083498"/>
            <a:ext cx="5971037" cy="487941"/>
            <a:chOff x="626165" y="5016930"/>
            <a:chExt cx="5971037" cy="487941"/>
          </a:xfrm>
        </p:grpSpPr>
        <p:sp>
          <p:nvSpPr>
            <p:cNvPr id="25" name="Rectangle 24">
              <a:extLst>
                <a:ext uri="{FF2B5EF4-FFF2-40B4-BE49-F238E27FC236}">
                  <a16:creationId xmlns:a16="http://schemas.microsoft.com/office/drawing/2014/main" id="{7F2FAA78-771C-4E8A-A03B-5EB43F614BB8}"/>
                </a:ext>
              </a:extLst>
            </p:cNvPr>
            <p:cNvSpPr/>
            <p:nvPr/>
          </p:nvSpPr>
          <p:spPr>
            <a:xfrm>
              <a:off x="626165" y="5051071"/>
              <a:ext cx="5971037" cy="45380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4D53B19-98F9-4E33-819B-1A3CF4B499A6}"/>
                </a:ext>
              </a:extLst>
            </p:cNvPr>
            <p:cNvSpPr/>
            <p:nvPr/>
          </p:nvSpPr>
          <p:spPr>
            <a:xfrm>
              <a:off x="671401" y="5016930"/>
              <a:ext cx="5863909"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To guarantee a place on an excursion, when is the latest you must sign in the office?</a:t>
              </a:r>
            </a:p>
          </p:txBody>
        </p:sp>
      </p:grpSp>
      <p:grpSp>
        <p:nvGrpSpPr>
          <p:cNvPr id="57" name="Group 56">
            <a:extLst>
              <a:ext uri="{FF2B5EF4-FFF2-40B4-BE49-F238E27FC236}">
                <a16:creationId xmlns:a16="http://schemas.microsoft.com/office/drawing/2014/main" id="{BB35BFED-7933-4BEB-A676-2C522DB8A6D2}"/>
              </a:ext>
            </a:extLst>
          </p:cNvPr>
          <p:cNvGrpSpPr/>
          <p:nvPr/>
        </p:nvGrpSpPr>
        <p:grpSpPr>
          <a:xfrm>
            <a:off x="626165" y="5628794"/>
            <a:ext cx="5971037" cy="793972"/>
            <a:chOff x="626165" y="5721141"/>
            <a:chExt cx="5971037" cy="793972"/>
          </a:xfrm>
        </p:grpSpPr>
        <p:sp>
          <p:nvSpPr>
            <p:cNvPr id="27" name="Rectangle 26">
              <a:extLst>
                <a:ext uri="{FF2B5EF4-FFF2-40B4-BE49-F238E27FC236}">
                  <a16:creationId xmlns:a16="http://schemas.microsoft.com/office/drawing/2014/main" id="{C89C85D7-E784-46D3-B8B3-8A87163A6F27}"/>
                </a:ext>
              </a:extLst>
            </p:cNvPr>
            <p:cNvSpPr/>
            <p:nvPr/>
          </p:nvSpPr>
          <p:spPr>
            <a:xfrm>
              <a:off x="626165" y="5730646"/>
              <a:ext cx="5971037" cy="784467"/>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2343E00-1050-41D5-97B2-4E1BD58A9FD6}"/>
                </a:ext>
              </a:extLst>
            </p:cNvPr>
            <p:cNvSpPr/>
            <p:nvPr/>
          </p:nvSpPr>
          <p:spPr>
            <a:xfrm>
              <a:off x="671401" y="5721141"/>
              <a:ext cx="5863909" cy="461665"/>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What is the password when you log onto a school computer for the first time? What is your user name and password for ELC’s E-learning? </a:t>
              </a:r>
            </a:p>
          </p:txBody>
        </p:sp>
      </p:grpSp>
      <p:grpSp>
        <p:nvGrpSpPr>
          <p:cNvPr id="56" name="Group 55">
            <a:extLst>
              <a:ext uri="{FF2B5EF4-FFF2-40B4-BE49-F238E27FC236}">
                <a16:creationId xmlns:a16="http://schemas.microsoft.com/office/drawing/2014/main" id="{42E5BBAB-F61C-4641-BEFA-8D31DB617D37}"/>
              </a:ext>
            </a:extLst>
          </p:cNvPr>
          <p:cNvGrpSpPr/>
          <p:nvPr/>
        </p:nvGrpSpPr>
        <p:grpSpPr>
          <a:xfrm>
            <a:off x="626165" y="6480121"/>
            <a:ext cx="5971037" cy="505343"/>
            <a:chOff x="626165" y="6429908"/>
            <a:chExt cx="5971037" cy="505343"/>
          </a:xfrm>
        </p:grpSpPr>
        <p:sp>
          <p:nvSpPr>
            <p:cNvPr id="29" name="Rectangle 28">
              <a:extLst>
                <a:ext uri="{FF2B5EF4-FFF2-40B4-BE49-F238E27FC236}">
                  <a16:creationId xmlns:a16="http://schemas.microsoft.com/office/drawing/2014/main" id="{56A2EBBA-63E2-49E9-8162-2FEB7BDE9D6B}"/>
                </a:ext>
              </a:extLst>
            </p:cNvPr>
            <p:cNvSpPr/>
            <p:nvPr/>
          </p:nvSpPr>
          <p:spPr>
            <a:xfrm>
              <a:off x="626165" y="6467480"/>
              <a:ext cx="5971037" cy="467771"/>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57C2C3B-C6C1-46BA-B212-1D2C967E6B3F}"/>
                </a:ext>
              </a:extLst>
            </p:cNvPr>
            <p:cNvSpPr/>
            <p:nvPr/>
          </p:nvSpPr>
          <p:spPr>
            <a:xfrm>
              <a:off x="671401" y="6429908"/>
              <a:ext cx="5863909"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Where is the conversation club held? Which day?</a:t>
              </a:r>
            </a:p>
          </p:txBody>
        </p:sp>
      </p:grpSp>
      <p:grpSp>
        <p:nvGrpSpPr>
          <p:cNvPr id="55" name="Group 54">
            <a:extLst>
              <a:ext uri="{FF2B5EF4-FFF2-40B4-BE49-F238E27FC236}">
                <a16:creationId xmlns:a16="http://schemas.microsoft.com/office/drawing/2014/main" id="{BEEB210C-89C3-4AA3-923C-4E71568064E9}"/>
              </a:ext>
            </a:extLst>
          </p:cNvPr>
          <p:cNvGrpSpPr/>
          <p:nvPr/>
        </p:nvGrpSpPr>
        <p:grpSpPr>
          <a:xfrm>
            <a:off x="626165" y="7042819"/>
            <a:ext cx="5971037" cy="491738"/>
            <a:chOff x="626165" y="6915139"/>
            <a:chExt cx="5971037" cy="491738"/>
          </a:xfrm>
        </p:grpSpPr>
        <p:sp>
          <p:nvSpPr>
            <p:cNvPr id="31" name="Rectangle 30">
              <a:extLst>
                <a:ext uri="{FF2B5EF4-FFF2-40B4-BE49-F238E27FC236}">
                  <a16:creationId xmlns:a16="http://schemas.microsoft.com/office/drawing/2014/main" id="{3E4ABFAB-3C40-4209-BB74-4C0B23E1EE06}"/>
                </a:ext>
              </a:extLst>
            </p:cNvPr>
            <p:cNvSpPr/>
            <p:nvPr/>
          </p:nvSpPr>
          <p:spPr>
            <a:xfrm>
              <a:off x="626165" y="6937567"/>
              <a:ext cx="5971037" cy="46931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FDFCE0A-809A-422F-B492-CB2F8EC07830}"/>
                </a:ext>
              </a:extLst>
            </p:cNvPr>
            <p:cNvSpPr/>
            <p:nvPr/>
          </p:nvSpPr>
          <p:spPr>
            <a:xfrm>
              <a:off x="671401" y="6915139"/>
              <a:ext cx="5925801"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If you decide to finish your course early, can you have a refund? </a:t>
              </a:r>
            </a:p>
          </p:txBody>
        </p:sp>
      </p:grpSp>
      <p:grpSp>
        <p:nvGrpSpPr>
          <p:cNvPr id="40" name="Group 39">
            <a:extLst>
              <a:ext uri="{FF2B5EF4-FFF2-40B4-BE49-F238E27FC236}">
                <a16:creationId xmlns:a16="http://schemas.microsoft.com/office/drawing/2014/main" id="{C1579FC8-43F2-46F1-980D-31FC80197E7F}"/>
              </a:ext>
            </a:extLst>
          </p:cNvPr>
          <p:cNvGrpSpPr/>
          <p:nvPr/>
        </p:nvGrpSpPr>
        <p:grpSpPr>
          <a:xfrm>
            <a:off x="626165" y="7591912"/>
            <a:ext cx="5971037" cy="719989"/>
            <a:chOff x="626165" y="7390609"/>
            <a:chExt cx="5971037" cy="719989"/>
          </a:xfrm>
        </p:grpSpPr>
        <p:sp>
          <p:nvSpPr>
            <p:cNvPr id="33" name="Rectangle 32">
              <a:extLst>
                <a:ext uri="{FF2B5EF4-FFF2-40B4-BE49-F238E27FC236}">
                  <a16:creationId xmlns:a16="http://schemas.microsoft.com/office/drawing/2014/main" id="{CA09443D-F080-4189-9859-30EAB15BD4E5}"/>
                </a:ext>
              </a:extLst>
            </p:cNvPr>
            <p:cNvSpPr/>
            <p:nvPr/>
          </p:nvSpPr>
          <p:spPr>
            <a:xfrm>
              <a:off x="626165" y="7407654"/>
              <a:ext cx="5971037" cy="702944"/>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1EA3EFB-28A0-451A-B073-ABFB090DCDE1}"/>
                </a:ext>
              </a:extLst>
            </p:cNvPr>
            <p:cNvSpPr/>
            <p:nvPr/>
          </p:nvSpPr>
          <p:spPr>
            <a:xfrm>
              <a:off x="671402" y="7390609"/>
              <a:ext cx="5863908" cy="461665"/>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The school has many policies, including health and safety, equality, safeguarding and a refund policy.  Where can you see all these policies?</a:t>
              </a:r>
            </a:p>
          </p:txBody>
        </p:sp>
      </p:grpSp>
      <p:grpSp>
        <p:nvGrpSpPr>
          <p:cNvPr id="39" name="Group 38">
            <a:extLst>
              <a:ext uri="{FF2B5EF4-FFF2-40B4-BE49-F238E27FC236}">
                <a16:creationId xmlns:a16="http://schemas.microsoft.com/office/drawing/2014/main" id="{7601F059-0C3C-4641-873C-8D294BB91EC2}"/>
              </a:ext>
            </a:extLst>
          </p:cNvPr>
          <p:cNvGrpSpPr/>
          <p:nvPr/>
        </p:nvGrpSpPr>
        <p:grpSpPr>
          <a:xfrm>
            <a:off x="626165" y="8369256"/>
            <a:ext cx="5971037" cy="553403"/>
            <a:chOff x="626165" y="8262125"/>
            <a:chExt cx="5971037" cy="553403"/>
          </a:xfrm>
        </p:grpSpPr>
        <p:sp>
          <p:nvSpPr>
            <p:cNvPr id="37" name="Rectangle 36">
              <a:extLst>
                <a:ext uri="{FF2B5EF4-FFF2-40B4-BE49-F238E27FC236}">
                  <a16:creationId xmlns:a16="http://schemas.microsoft.com/office/drawing/2014/main" id="{A01084FE-915A-4CDE-B057-77880F01E44D}"/>
                </a:ext>
              </a:extLst>
            </p:cNvPr>
            <p:cNvSpPr/>
            <p:nvPr/>
          </p:nvSpPr>
          <p:spPr>
            <a:xfrm>
              <a:off x="626165" y="8288125"/>
              <a:ext cx="5971037" cy="527403"/>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BD8C3F75-38AA-4225-B9F3-492520E810EE}"/>
                </a:ext>
              </a:extLst>
            </p:cNvPr>
            <p:cNvSpPr/>
            <p:nvPr/>
          </p:nvSpPr>
          <p:spPr>
            <a:xfrm>
              <a:off x="671402" y="8262125"/>
              <a:ext cx="5863908"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If you have a complaint and the school won’t help you, who can you write to? </a:t>
              </a:r>
            </a:p>
          </p:txBody>
        </p:sp>
      </p:grpSp>
      <p:grpSp>
        <p:nvGrpSpPr>
          <p:cNvPr id="76" name="Group 75">
            <a:extLst>
              <a:ext uri="{FF2B5EF4-FFF2-40B4-BE49-F238E27FC236}">
                <a16:creationId xmlns:a16="http://schemas.microsoft.com/office/drawing/2014/main" id="{8F7B7940-4D1E-4337-A32A-7F9FF58D76AF}"/>
              </a:ext>
            </a:extLst>
          </p:cNvPr>
          <p:cNvGrpSpPr/>
          <p:nvPr/>
        </p:nvGrpSpPr>
        <p:grpSpPr>
          <a:xfrm>
            <a:off x="626165" y="8980018"/>
            <a:ext cx="5971037" cy="553403"/>
            <a:chOff x="626165" y="8262125"/>
            <a:chExt cx="5971037" cy="553403"/>
          </a:xfrm>
        </p:grpSpPr>
        <p:sp>
          <p:nvSpPr>
            <p:cNvPr id="77" name="Rectangle 76">
              <a:extLst>
                <a:ext uri="{FF2B5EF4-FFF2-40B4-BE49-F238E27FC236}">
                  <a16:creationId xmlns:a16="http://schemas.microsoft.com/office/drawing/2014/main" id="{6554FBD9-F69D-4054-A467-D562F9E47FB2}"/>
                </a:ext>
              </a:extLst>
            </p:cNvPr>
            <p:cNvSpPr/>
            <p:nvPr/>
          </p:nvSpPr>
          <p:spPr>
            <a:xfrm>
              <a:off x="626165" y="8288125"/>
              <a:ext cx="5971037" cy="527403"/>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A98EF76-E776-42F4-8D72-17825DC3FF13}"/>
                </a:ext>
              </a:extLst>
            </p:cNvPr>
            <p:cNvSpPr/>
            <p:nvPr/>
          </p:nvSpPr>
          <p:spPr>
            <a:xfrm>
              <a:off x="671402" y="8262125"/>
              <a:ext cx="5863908" cy="276999"/>
            </a:xfrm>
            <a:prstGeom prst="rect">
              <a:avLst/>
            </a:prstGeom>
          </p:spPr>
          <p:txBody>
            <a:bodyPr wrap="square">
              <a:spAutoFit/>
            </a:bodyPr>
            <a:lstStyle/>
            <a:p>
              <a:r>
                <a:rPr lang="en-GB" sz="1200">
                  <a:latin typeface="Gill Sans MT" panose="020B0502020104020203" pitchFamily="34" charset="0"/>
                  <a:ea typeface="Calibri" panose="020F0502020204030204" pitchFamily="34" charset="0"/>
                  <a:cs typeface="Times New Roman" panose="02020603050405020304" pitchFamily="18" charset="0"/>
                </a:rPr>
                <a:t>Who is your class rep? Please give this form to him/her before the end of your first week. </a:t>
              </a:r>
            </a:p>
          </p:txBody>
        </p:sp>
      </p:grpSp>
      <p:grpSp>
        <p:nvGrpSpPr>
          <p:cNvPr id="86" name="Group 85">
            <a:extLst>
              <a:ext uri="{FF2B5EF4-FFF2-40B4-BE49-F238E27FC236}">
                <a16:creationId xmlns:a16="http://schemas.microsoft.com/office/drawing/2014/main" id="{52218FE4-D2E4-42A4-8F08-8AE99B50719D}"/>
              </a:ext>
            </a:extLst>
          </p:cNvPr>
          <p:cNvGrpSpPr/>
          <p:nvPr/>
        </p:nvGrpSpPr>
        <p:grpSpPr>
          <a:xfrm>
            <a:off x="626165" y="1497755"/>
            <a:ext cx="5971037" cy="455759"/>
            <a:chOff x="626165" y="1750904"/>
            <a:chExt cx="5971037" cy="489205"/>
          </a:xfrm>
        </p:grpSpPr>
        <p:sp>
          <p:nvSpPr>
            <p:cNvPr id="87" name="Rectangle 86">
              <a:extLst>
                <a:ext uri="{FF2B5EF4-FFF2-40B4-BE49-F238E27FC236}">
                  <a16:creationId xmlns:a16="http://schemas.microsoft.com/office/drawing/2014/main" id="{4C177CDD-B1B6-4039-AAB1-7A273F95BC70}"/>
                </a:ext>
              </a:extLst>
            </p:cNvPr>
            <p:cNvSpPr/>
            <p:nvPr/>
          </p:nvSpPr>
          <p:spPr>
            <a:xfrm>
              <a:off x="626165" y="1772639"/>
              <a:ext cx="5971037" cy="467470"/>
            </a:xfrm>
            <a:prstGeom prst="rect">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88AAA44-6766-4315-AF2A-8BF834E2DE81}"/>
                </a:ext>
              </a:extLst>
            </p:cNvPr>
            <p:cNvSpPr/>
            <p:nvPr/>
          </p:nvSpPr>
          <p:spPr>
            <a:xfrm>
              <a:off x="671401" y="1750904"/>
              <a:ext cx="5863909" cy="297327"/>
            </a:xfrm>
            <a:prstGeom prst="rect">
              <a:avLst/>
            </a:prstGeom>
          </p:spPr>
          <p:txBody>
            <a:bodyPr wrap="square">
              <a:spAutoFit/>
            </a:bodyPr>
            <a:lstStyle/>
            <a:p>
              <a:r>
                <a:rPr lang="en-GB" sz="1200">
                  <a:latin typeface="Gill Sans MT" panose="020B0502020104020203" pitchFamily="34" charset="0"/>
                  <a:cs typeface="Times New Roman" panose="02020603050405020304" pitchFamily="18" charset="0"/>
                </a:rPr>
                <a:t>Recycling: What colour bin would you put a banana skin in?</a:t>
              </a:r>
            </a:p>
          </p:txBody>
        </p:sp>
      </p:grpSp>
      <p:sp>
        <p:nvSpPr>
          <p:cNvPr id="89" name="Rectangle 88">
            <a:extLst>
              <a:ext uri="{FF2B5EF4-FFF2-40B4-BE49-F238E27FC236}">
                <a16:creationId xmlns:a16="http://schemas.microsoft.com/office/drawing/2014/main" id="{6FA6B868-17D1-4EF9-A40A-89328B285024}"/>
              </a:ext>
            </a:extLst>
          </p:cNvPr>
          <p:cNvSpPr/>
          <p:nvPr/>
        </p:nvSpPr>
        <p:spPr>
          <a:xfrm>
            <a:off x="626165" y="9593159"/>
            <a:ext cx="5863909" cy="261610"/>
          </a:xfrm>
          <a:prstGeom prst="rect">
            <a:avLst/>
          </a:prstGeom>
        </p:spPr>
        <p:txBody>
          <a:bodyPr wrap="square">
            <a:spAutoFit/>
          </a:bodyPr>
          <a:lstStyle/>
          <a:p>
            <a:r>
              <a:rPr lang="en-GB" sz="1100">
                <a:solidFill>
                  <a:schemeClr val="tx1">
                    <a:lumMod val="65000"/>
                    <a:lumOff val="35000"/>
                  </a:schemeClr>
                </a:solidFill>
                <a:latin typeface="Gill Sans MT" panose="020B0502020104020203" pitchFamily="34" charset="0"/>
                <a:ea typeface="Calibri" panose="020F0502020204030204" pitchFamily="34" charset="0"/>
                <a:cs typeface="Times New Roman" panose="02020603050405020304" pitchFamily="18" charset="0"/>
              </a:rPr>
              <a:t>Find the answers on ELC’s website, on notice boards, in your school file or ask another student!</a:t>
            </a:r>
          </a:p>
        </p:txBody>
      </p:sp>
    </p:spTree>
    <p:extLst>
      <p:ext uri="{BB962C8B-B14F-4D97-AF65-F5344CB8AC3E}">
        <p14:creationId xmlns:p14="http://schemas.microsoft.com/office/powerpoint/2010/main" val="22255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A114FD-DAF7-4497-BB63-FD1EB060909C}"/>
              </a:ext>
            </a:extLst>
          </p:cNvPr>
          <p:cNvSpPr/>
          <p:nvPr/>
        </p:nvSpPr>
        <p:spPr>
          <a:xfrm>
            <a:off x="663590" y="3368803"/>
            <a:ext cx="5661906" cy="17026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9C502F-1BC6-4CEB-81D0-854B0142B8FB}"/>
              </a:ext>
            </a:extLst>
          </p:cNvPr>
          <p:cNvSpPr>
            <a:spLocks noGrp="1"/>
          </p:cNvSpPr>
          <p:nvPr>
            <p:ph type="sldNum" sz="quarter" idx="12"/>
          </p:nvPr>
        </p:nvSpPr>
        <p:spPr/>
        <p:txBody>
          <a:bodyPr/>
          <a:lstStyle/>
          <a:p>
            <a:fld id="{F4B54143-4A7D-48E2-B99E-606F831BC0BC}" type="slidenum">
              <a:rPr lang="en-GB" smtClean="0"/>
              <a:t>4</a:t>
            </a:fld>
            <a:endParaRPr lang="en-GB"/>
          </a:p>
        </p:txBody>
      </p:sp>
      <p:sp>
        <p:nvSpPr>
          <p:cNvPr id="3" name="Rectangle 2">
            <a:extLst>
              <a:ext uri="{FF2B5EF4-FFF2-40B4-BE49-F238E27FC236}">
                <a16:creationId xmlns:a16="http://schemas.microsoft.com/office/drawing/2014/main" id="{31CC8DE6-6640-494D-9342-02D985C1D9F3}"/>
              </a:ext>
            </a:extLst>
          </p:cNvPr>
          <p:cNvSpPr/>
          <p:nvPr/>
        </p:nvSpPr>
        <p:spPr>
          <a:xfrm>
            <a:off x="663590" y="5242130"/>
            <a:ext cx="5530813" cy="4278094"/>
          </a:xfrm>
          <a:prstGeom prst="rect">
            <a:avLst/>
          </a:prstGeom>
        </p:spPr>
        <p:txBody>
          <a:bodyPr wrap="square">
            <a:spAutoFit/>
          </a:bodyPr>
          <a:lstStyle/>
          <a:p>
            <a:pPr>
              <a:spcAft>
                <a:spcPts val="600"/>
              </a:spcAft>
            </a:pPr>
            <a:r>
              <a:rPr lang="en-GB" sz="1400" b="1">
                <a:latin typeface="Gill Sans MT" panose="020B0502020104020203" pitchFamily="34" charset="0"/>
                <a:cs typeface="Times New Roman" panose="02020603050405020304" pitchFamily="18" charset="0"/>
              </a:rPr>
              <a:t>CAMBRIDGE COURSES AT ELC BRISTOL</a:t>
            </a:r>
          </a:p>
          <a:p>
            <a:pPr>
              <a:spcAft>
                <a:spcPts val="600"/>
              </a:spcAft>
            </a:pPr>
            <a:r>
              <a:rPr lang="en-GB" sz="1200">
                <a:latin typeface="Calibri" panose="020F0502020204030204" pitchFamily="34" charset="0"/>
                <a:cs typeface="Times New Roman" panose="02020603050405020304" pitchFamily="18" charset="0"/>
              </a:rPr>
              <a:t>ELC Bristol has a long, successful history of preparing students for the Cambridge exams. Please read the following so you know what to expect.</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At the start of your course, students are given a Cambridge exam course book, which forms the basis for their studies and covers the Cambridge syllabus.</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The average class size is 10. The maximum is 14.</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Cambridge classes are not closed so students can join for periods shorter than 11/12 weeks.</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Most, but not all class members, are exam candidates.  A few of our long-term General English students also ask to join exam classes.</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We do not believe in just practising with past papers; when students start the course, we familiarise them with the exam and then, as with the General English courses, we focus on the 4 skills of reading, writing, listening and speaking. This way we help students reach the level of English required to pass the exams.</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Exam practice is given throughout the course, but especially in the weeks leading up to the exam. A mock exam takes place 2 weeks before the exam date.</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Course fees for Cambridge courses and General English courses are the same.</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The exam is taken at the local exam centre in Bristol.</a:t>
            </a:r>
          </a:p>
          <a:p>
            <a:pPr marL="171450" indent="-171450" algn="just">
              <a:spcAft>
                <a:spcPts val="300"/>
              </a:spcAft>
              <a:buFont typeface="Arial" panose="020B0604020202020204" pitchFamily="34" charset="0"/>
              <a:buChar char="•"/>
            </a:pPr>
            <a:r>
              <a:rPr lang="en-GB" sz="1200">
                <a:latin typeface="Calibri" panose="020F0502020204030204" pitchFamily="34" charset="0"/>
                <a:cs typeface="Times New Roman" panose="02020603050405020304" pitchFamily="18" charset="0"/>
              </a:rPr>
              <a:t>The exam fee is payable direct to the exam centre. Students must book the exam themselves, directly with the exam centre. </a:t>
            </a:r>
          </a:p>
        </p:txBody>
      </p:sp>
      <p:sp>
        <p:nvSpPr>
          <p:cNvPr id="4" name="TextBox 3">
            <a:extLst>
              <a:ext uri="{FF2B5EF4-FFF2-40B4-BE49-F238E27FC236}">
                <a16:creationId xmlns:a16="http://schemas.microsoft.com/office/drawing/2014/main" id="{6DA4E5A7-06EB-432F-A67B-A723CBE426FE}"/>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GENERAL INFORMATION</a:t>
            </a:r>
          </a:p>
        </p:txBody>
      </p:sp>
      <p:sp>
        <p:nvSpPr>
          <p:cNvPr id="5" name="TextBox 4">
            <a:extLst>
              <a:ext uri="{FF2B5EF4-FFF2-40B4-BE49-F238E27FC236}">
                <a16:creationId xmlns:a16="http://schemas.microsoft.com/office/drawing/2014/main" id="{20201A70-C740-43BD-9070-CC7B856E9533}"/>
              </a:ext>
            </a:extLst>
          </p:cNvPr>
          <p:cNvSpPr txBox="1"/>
          <p:nvPr/>
        </p:nvSpPr>
        <p:spPr>
          <a:xfrm>
            <a:off x="260798" y="378701"/>
            <a:ext cx="6336405" cy="492443"/>
          </a:xfrm>
          <a:prstGeom prst="rect">
            <a:avLst/>
          </a:prstGeom>
          <a:noFill/>
        </p:spPr>
        <p:txBody>
          <a:bodyPr wrap="square" rtlCol="0">
            <a:spAutoFit/>
          </a:bodyPr>
          <a:lstStyle/>
          <a:p>
            <a:pPr algn="ctr"/>
            <a:r>
              <a:rPr lang="en-GB" sz="2600" b="1">
                <a:latin typeface="Gill Sans MT" panose="020B0502020104020203" pitchFamily="34" charset="0"/>
              </a:rPr>
              <a:t>EXAM INFO</a:t>
            </a:r>
          </a:p>
        </p:txBody>
      </p:sp>
      <p:sp>
        <p:nvSpPr>
          <p:cNvPr id="6" name="Rectangle 5">
            <a:extLst>
              <a:ext uri="{FF2B5EF4-FFF2-40B4-BE49-F238E27FC236}">
                <a16:creationId xmlns:a16="http://schemas.microsoft.com/office/drawing/2014/main" id="{456E9FB7-6A7A-4208-BCFD-FF917D39B369}"/>
              </a:ext>
            </a:extLst>
          </p:cNvPr>
          <p:cNvSpPr/>
          <p:nvPr/>
        </p:nvSpPr>
        <p:spPr>
          <a:xfrm>
            <a:off x="663593" y="989480"/>
            <a:ext cx="5530811" cy="2308324"/>
          </a:xfrm>
          <a:prstGeom prst="rect">
            <a:avLst/>
          </a:prstGeom>
        </p:spPr>
        <p:txBody>
          <a:bodyPr wrap="square">
            <a:spAutoFit/>
          </a:bodyPr>
          <a:lstStyle/>
          <a:p>
            <a:pPr>
              <a:spcAft>
                <a:spcPts val="600"/>
              </a:spcAft>
            </a:pPr>
            <a:r>
              <a:rPr lang="en-GB" sz="1600" b="1">
                <a:latin typeface="Gill Sans MT" panose="020B0502020104020203" pitchFamily="34" charset="0"/>
                <a:ea typeface="Calibri" panose="020F0502020204030204" pitchFamily="34" charset="0"/>
                <a:cs typeface="Times New Roman" panose="02020603050405020304" pitchFamily="18" charset="0"/>
              </a:rPr>
              <a:t>EXAMINATIONS</a:t>
            </a:r>
            <a:endParaRPr lang="en-GB" sz="16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600"/>
              </a:spcAft>
            </a:pPr>
            <a:r>
              <a:rPr lang="en-GB" sz="1200">
                <a:latin typeface="Calibri" panose="020F0502020204030204" pitchFamily="34" charset="0"/>
                <a:ea typeface="Calibri" panose="020F0502020204030204" pitchFamily="34" charset="0"/>
                <a:cs typeface="Times New Roman" panose="02020603050405020304" pitchFamily="18" charset="0"/>
              </a:rPr>
              <a:t>We prepare students for IELTS (Academic), Cambridge First Certificate, Advanced and Proficiency exams.</a:t>
            </a:r>
          </a:p>
          <a:p>
            <a:pPr algn="just">
              <a:spcAft>
                <a:spcPts val="600"/>
              </a:spcAft>
            </a:pPr>
            <a:r>
              <a:rPr lang="en-GB" sz="1400" b="1">
                <a:latin typeface="Gill Sans MT" panose="020B0502020104020203" pitchFamily="34" charset="0"/>
                <a:cs typeface="Times New Roman" panose="02020603050405020304" pitchFamily="18" charset="0"/>
              </a:rPr>
              <a:t>CAMBRIDGE</a:t>
            </a:r>
            <a:r>
              <a:rPr lang="en-GB" sz="1200">
                <a:latin typeface="Calibri" panose="020F0502020204030204" pitchFamily="34" charset="0"/>
                <a:ea typeface="Calibri" panose="020F0502020204030204" pitchFamily="34" charset="0"/>
                <a:cs typeface="Times New Roman" panose="02020603050405020304" pitchFamily="18" charset="0"/>
              </a:rPr>
              <a:t>	 </a:t>
            </a:r>
          </a:p>
          <a:p>
            <a:pPr algn="just">
              <a:spcAft>
                <a:spcPts val="600"/>
              </a:spcAft>
            </a:pPr>
            <a:r>
              <a:rPr lang="en-GB" sz="1200">
                <a:latin typeface="Calibri" panose="020F0502020204030204" pitchFamily="34" charset="0"/>
                <a:ea typeface="Calibri" panose="020F0502020204030204" pitchFamily="34" charset="0"/>
                <a:cs typeface="Times New Roman" panose="02020603050405020304" pitchFamily="18" charset="0"/>
              </a:rPr>
              <a:t>Cambridge English First (FCE) – for Upper-Intermediate Level students (B2) </a:t>
            </a:r>
          </a:p>
          <a:p>
            <a:pPr algn="just">
              <a:spcAft>
                <a:spcPts val="600"/>
              </a:spcAft>
            </a:pPr>
            <a:r>
              <a:rPr lang="en-GB" sz="1200">
                <a:latin typeface="Calibri" panose="020F0502020204030204" pitchFamily="34" charset="0"/>
                <a:ea typeface="Calibri" panose="020F0502020204030204" pitchFamily="34" charset="0"/>
                <a:cs typeface="Times New Roman" panose="02020603050405020304" pitchFamily="18" charset="0"/>
              </a:rPr>
              <a:t>Cambridge English Advanced (CAE) – for Advanced Level students (C1) </a:t>
            </a:r>
          </a:p>
          <a:p>
            <a:pPr algn="just">
              <a:spcAft>
                <a:spcPts val="600"/>
              </a:spcAft>
            </a:pPr>
            <a:r>
              <a:rPr lang="en-GB" sz="1200">
                <a:latin typeface="Calibri" panose="020F0502020204030204" pitchFamily="34" charset="0"/>
                <a:ea typeface="Calibri" panose="020F0502020204030204" pitchFamily="34" charset="0"/>
                <a:cs typeface="Times New Roman" panose="02020603050405020304" pitchFamily="18" charset="0"/>
              </a:rPr>
              <a:t>Cambridge English Proficiency (CPE) – for Proficiency Level students (C2)</a:t>
            </a:r>
          </a:p>
          <a:p>
            <a:pPr algn="just">
              <a:spcAft>
                <a:spcPts val="600"/>
              </a:spcAft>
            </a:pPr>
            <a:r>
              <a:rPr lang="en-GB" sz="1200"/>
              <a:t>Candidates for FCE, CAE and CPE use an exam preparation course book at the appropriate level.</a:t>
            </a:r>
            <a:r>
              <a:rPr lang="en-GB" sz="1200">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6">
            <a:extLst>
              <a:ext uri="{FF2B5EF4-FFF2-40B4-BE49-F238E27FC236}">
                <a16:creationId xmlns:a16="http://schemas.microsoft.com/office/drawing/2014/main" id="{B9F62FED-D3D6-4923-A7B6-87A40127CDC0}"/>
              </a:ext>
            </a:extLst>
          </p:cNvPr>
          <p:cNvSpPr/>
          <p:nvPr/>
        </p:nvSpPr>
        <p:spPr>
          <a:xfrm>
            <a:off x="836490" y="3406092"/>
            <a:ext cx="5316105" cy="1623521"/>
          </a:xfrm>
          <a:prstGeom prst="rect">
            <a:avLst/>
          </a:prstGeom>
        </p:spPr>
        <p:txBody>
          <a:bodyPr wrap="square">
            <a:spAutoFit/>
          </a:bodyPr>
          <a:lstStyle/>
          <a:p>
            <a:pPr algn="just">
              <a:spcAft>
                <a:spcPts val="600"/>
              </a:spcAft>
            </a:pPr>
            <a:r>
              <a:rPr lang="en-GB" sz="1400" b="1">
                <a:latin typeface="Gill Sans MT" panose="020B0502020104020203" pitchFamily="34" charset="0"/>
                <a:cs typeface="Times New Roman" panose="02020603050405020304" pitchFamily="18" charset="0"/>
              </a:rPr>
              <a:t>IELTS (Academic)</a:t>
            </a:r>
            <a:r>
              <a:rPr lang="en-GB" sz="1200">
                <a:latin typeface="Calibri" panose="020F0502020204030204" pitchFamily="34" charset="0"/>
                <a:ea typeface="Calibri" panose="020F0502020204030204" pitchFamily="34" charset="0"/>
                <a:cs typeface="Times New Roman" panose="02020603050405020304" pitchFamily="18" charset="0"/>
              </a:rPr>
              <a:t>	 </a:t>
            </a:r>
          </a:p>
          <a:p>
            <a:pPr algn="just">
              <a:spcAft>
                <a:spcPts val="600"/>
              </a:spcAft>
            </a:pPr>
            <a:r>
              <a:rPr lang="en-GB" sz="1150">
                <a:latin typeface="Calibri" panose="020F0502020204030204" pitchFamily="34" charset="0"/>
                <a:ea typeface="Calibri" panose="020F0502020204030204" pitchFamily="34" charset="0"/>
                <a:cs typeface="Times New Roman" panose="02020603050405020304" pitchFamily="18" charset="0"/>
              </a:rPr>
              <a:t>This full-time course is available to students who are B2 (upper-intermediate) level or above.  We stress to students that good skills in English and a sound knowledge of grammar are essential for success in the exam. Students take their exams at various times and stay in the class for varying lengths of time, which means that the skills tested in the exam must be covered in a cyclical fashion. The exam is held in Bristol once or twice a month.  Some students may need a UKVI IELTS exam, this is held in Cardiff or London.</a:t>
            </a:r>
          </a:p>
        </p:txBody>
      </p:sp>
    </p:spTree>
    <p:extLst>
      <p:ext uri="{BB962C8B-B14F-4D97-AF65-F5344CB8AC3E}">
        <p14:creationId xmlns:p14="http://schemas.microsoft.com/office/powerpoint/2010/main" val="193494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8FA9FB-D80C-4569-9C4A-81E6569D6A93}"/>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STUDYING</a:t>
            </a:r>
          </a:p>
        </p:txBody>
      </p:sp>
      <p:sp>
        <p:nvSpPr>
          <p:cNvPr id="6" name="TextBox 5">
            <a:extLst>
              <a:ext uri="{FF2B5EF4-FFF2-40B4-BE49-F238E27FC236}">
                <a16:creationId xmlns:a16="http://schemas.microsoft.com/office/drawing/2014/main" id="{69A65FB0-FA5B-418F-A882-8F1C244CFA18}"/>
              </a:ext>
            </a:extLst>
          </p:cNvPr>
          <p:cNvSpPr txBox="1"/>
          <p:nvPr/>
        </p:nvSpPr>
        <p:spPr>
          <a:xfrm>
            <a:off x="260798" y="378701"/>
            <a:ext cx="6336405" cy="492443"/>
          </a:xfrm>
          <a:prstGeom prst="rect">
            <a:avLst/>
          </a:prstGeom>
          <a:noFill/>
        </p:spPr>
        <p:txBody>
          <a:bodyPr wrap="square" rtlCol="0">
            <a:spAutoFit/>
          </a:bodyPr>
          <a:lstStyle/>
          <a:p>
            <a:pPr algn="ctr"/>
            <a:r>
              <a:rPr lang="en-GB" sz="2600" b="1">
                <a:latin typeface="Gill Sans MT" panose="020B0502020104020203" pitchFamily="34" charset="0"/>
              </a:rPr>
              <a:t>STUDY STRATEGIES</a:t>
            </a:r>
          </a:p>
        </p:txBody>
      </p:sp>
      <p:sp>
        <p:nvSpPr>
          <p:cNvPr id="8" name="Slide Number Placeholder 7">
            <a:extLst>
              <a:ext uri="{FF2B5EF4-FFF2-40B4-BE49-F238E27FC236}">
                <a16:creationId xmlns:a16="http://schemas.microsoft.com/office/drawing/2014/main" id="{F608B333-E8EF-4546-9F6C-2C62C331CEA5}"/>
              </a:ext>
            </a:extLst>
          </p:cNvPr>
          <p:cNvSpPr>
            <a:spLocks noGrp="1"/>
          </p:cNvSpPr>
          <p:nvPr>
            <p:ph type="sldNum" sz="quarter" idx="12"/>
          </p:nvPr>
        </p:nvSpPr>
        <p:spPr/>
        <p:txBody>
          <a:bodyPr/>
          <a:lstStyle/>
          <a:p>
            <a:fld id="{F4B54143-4A7D-48E2-B99E-606F831BC0BC}" type="slidenum">
              <a:rPr lang="en-GB" smtClean="0"/>
              <a:t>5</a:t>
            </a:fld>
            <a:endParaRPr lang="en-GB"/>
          </a:p>
        </p:txBody>
      </p:sp>
      <p:sp>
        <p:nvSpPr>
          <p:cNvPr id="12" name="Rectangle 11">
            <a:extLst>
              <a:ext uri="{FF2B5EF4-FFF2-40B4-BE49-F238E27FC236}">
                <a16:creationId xmlns:a16="http://schemas.microsoft.com/office/drawing/2014/main" id="{FAE1EA6C-5083-40A8-B146-EA7F6EE4AD69}"/>
              </a:ext>
            </a:extLst>
          </p:cNvPr>
          <p:cNvSpPr/>
          <p:nvPr/>
        </p:nvSpPr>
        <p:spPr>
          <a:xfrm>
            <a:off x="986589" y="871144"/>
            <a:ext cx="4884821" cy="275588"/>
          </a:xfrm>
          <a:prstGeom prst="rect">
            <a:avLst/>
          </a:prstGeom>
        </p:spPr>
        <p:txBody>
          <a:bodyPr wrap="square">
            <a:spAutoFit/>
          </a:bodyPr>
          <a:lstStyle/>
          <a:p>
            <a:pPr algn="ctr">
              <a:lnSpc>
                <a:spcPct val="115000"/>
              </a:lnSpc>
              <a:spcAft>
                <a:spcPts val="1000"/>
              </a:spcAft>
            </a:pPr>
            <a:r>
              <a:rPr lang="en-GB" sz="1100">
                <a:latin typeface="Calibri" panose="020F0502020204030204" pitchFamily="34" charset="0"/>
                <a:ea typeface="Calibri" panose="020F0502020204030204" pitchFamily="34" charset="0"/>
                <a:cs typeface="Calibri" panose="020F0502020204030204" pitchFamily="34" charset="0"/>
              </a:rPr>
              <a:t>Here are some tips which will help you study English more effectively.</a:t>
            </a:r>
            <a:endParaRPr lang="en-GB" sz="110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CE954F09-E263-431E-828F-338D9FC9AA7B}"/>
              </a:ext>
            </a:extLst>
          </p:cNvPr>
          <p:cNvSpPr/>
          <p:nvPr/>
        </p:nvSpPr>
        <p:spPr>
          <a:xfrm>
            <a:off x="655721" y="1458965"/>
            <a:ext cx="5707615" cy="793935"/>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ea typeface="Calibri" panose="020F0502020204030204" pitchFamily="34" charset="0"/>
                <a:cs typeface="Calibri" panose="020F0502020204030204" pitchFamily="34" charset="0"/>
              </a:rPr>
              <a:t>YOUR ELC FOLDER </a:t>
            </a:r>
            <a:endParaRPr lang="en-GB" sz="1200" b="1">
              <a:latin typeface="Gill Sans MT" panose="020B0502020104020203"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1. </a:t>
            </a:r>
            <a:r>
              <a:rPr lang="en-GB" sz="1200">
                <a:latin typeface="Calibri" panose="020F0502020204030204" pitchFamily="34" charset="0"/>
                <a:ea typeface="Calibri" panose="020F0502020204030204" pitchFamily="34" charset="0"/>
                <a:cs typeface="Calibri" panose="020F0502020204030204" pitchFamily="34" charset="0"/>
              </a:rPr>
              <a:t>It is a good idea to organise your file so that you can find any materials quickly and easily. You can organise it under the headings below or, if you prefer, into Lesson 1, 2 &amp; 3. </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1CAA2E16-2588-4F3D-8181-C1949D009CBC}"/>
              </a:ext>
            </a:extLst>
          </p:cNvPr>
          <p:cNvSpPr/>
          <p:nvPr/>
        </p:nvSpPr>
        <p:spPr>
          <a:xfrm>
            <a:off x="655721" y="2522866"/>
            <a:ext cx="3525861" cy="1610569"/>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cs typeface="Calibri" panose="020F0502020204030204" pitchFamily="34" charset="0"/>
              </a:rPr>
              <a:t>VOCABULARY</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1. </a:t>
            </a:r>
            <a:r>
              <a:rPr lang="en-GB" sz="1200">
                <a:latin typeface="Calibri" panose="020F0502020204030204" pitchFamily="34" charset="0"/>
                <a:ea typeface="Calibri" panose="020F0502020204030204" pitchFamily="34" charset="0"/>
                <a:cs typeface="Calibri" panose="020F0502020204030204" pitchFamily="34" charset="0"/>
              </a:rPr>
              <a:t>Write down any new words, phrases or expressions you learn inside or outside the classroom. </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2. </a:t>
            </a:r>
            <a:r>
              <a:rPr lang="en-GB" sz="1200">
                <a:latin typeface="Calibri" panose="020F0502020204030204" pitchFamily="34" charset="0"/>
                <a:ea typeface="Calibri" panose="020F0502020204030204" pitchFamily="34" charset="0"/>
                <a:cs typeface="Calibri" panose="020F0502020204030204" pitchFamily="34" charset="0"/>
              </a:rPr>
              <a:t>You may want to keep a ‘vocabulary book’. When you write down new words, try writing down the ‘word family’ as well as the pronunciation. </a:t>
            </a:r>
          </a:p>
        </p:txBody>
      </p:sp>
      <p:sp>
        <p:nvSpPr>
          <p:cNvPr id="16" name="Rectangle 15">
            <a:extLst>
              <a:ext uri="{FF2B5EF4-FFF2-40B4-BE49-F238E27FC236}">
                <a16:creationId xmlns:a16="http://schemas.microsoft.com/office/drawing/2014/main" id="{C03CA806-A393-4A0F-85F3-286608C0B3BC}"/>
              </a:ext>
            </a:extLst>
          </p:cNvPr>
          <p:cNvSpPr/>
          <p:nvPr/>
        </p:nvSpPr>
        <p:spPr>
          <a:xfrm>
            <a:off x="4361282" y="2946262"/>
            <a:ext cx="1001027" cy="555752"/>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BB10BDE-01E0-4116-A855-2E2CD1DE0BA8}"/>
              </a:ext>
            </a:extLst>
          </p:cNvPr>
          <p:cNvSpPr/>
          <p:nvPr/>
        </p:nvSpPr>
        <p:spPr>
          <a:xfrm>
            <a:off x="5362309" y="2946261"/>
            <a:ext cx="1001027" cy="555752"/>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43EC15-25AE-4D50-983D-6F6870DF70C6}"/>
              </a:ext>
            </a:extLst>
          </p:cNvPr>
          <p:cNvSpPr/>
          <p:nvPr/>
        </p:nvSpPr>
        <p:spPr>
          <a:xfrm>
            <a:off x="4361282" y="3502013"/>
            <a:ext cx="1001027" cy="555752"/>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CBF8C2D-18C8-42B9-AFFA-70242E08F3D7}"/>
              </a:ext>
            </a:extLst>
          </p:cNvPr>
          <p:cNvSpPr/>
          <p:nvPr/>
        </p:nvSpPr>
        <p:spPr>
          <a:xfrm>
            <a:off x="5362309" y="3502012"/>
            <a:ext cx="1001027" cy="555752"/>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DF1DB4D-1E80-4AB7-AC4B-C054ACC9FE63}"/>
              </a:ext>
            </a:extLst>
          </p:cNvPr>
          <p:cNvSpPr txBox="1"/>
          <p:nvPr/>
        </p:nvSpPr>
        <p:spPr>
          <a:xfrm>
            <a:off x="4361282" y="2957503"/>
            <a:ext cx="1001027" cy="246221"/>
          </a:xfrm>
          <a:prstGeom prst="rect">
            <a:avLst/>
          </a:prstGeom>
          <a:noFill/>
        </p:spPr>
        <p:txBody>
          <a:bodyPr wrap="square" rtlCol="0">
            <a:spAutoFit/>
          </a:bodyPr>
          <a:lstStyle/>
          <a:p>
            <a:pPr algn="ctr"/>
            <a:r>
              <a:rPr lang="en-GB" sz="1000" b="1">
                <a:latin typeface="Gill Sans MT" panose="020B0502020104020203" pitchFamily="34" charset="0"/>
              </a:rPr>
              <a:t>VERB</a:t>
            </a:r>
          </a:p>
        </p:txBody>
      </p:sp>
      <p:sp>
        <p:nvSpPr>
          <p:cNvPr id="21" name="TextBox 20">
            <a:extLst>
              <a:ext uri="{FF2B5EF4-FFF2-40B4-BE49-F238E27FC236}">
                <a16:creationId xmlns:a16="http://schemas.microsoft.com/office/drawing/2014/main" id="{5516AD65-7802-4FDB-8D75-6E9E1AB479B3}"/>
              </a:ext>
            </a:extLst>
          </p:cNvPr>
          <p:cNvSpPr txBox="1"/>
          <p:nvPr/>
        </p:nvSpPr>
        <p:spPr>
          <a:xfrm>
            <a:off x="5362308" y="2957503"/>
            <a:ext cx="1001027" cy="246221"/>
          </a:xfrm>
          <a:prstGeom prst="rect">
            <a:avLst/>
          </a:prstGeom>
          <a:noFill/>
        </p:spPr>
        <p:txBody>
          <a:bodyPr wrap="square" rtlCol="0">
            <a:spAutoFit/>
          </a:bodyPr>
          <a:lstStyle/>
          <a:p>
            <a:pPr algn="ctr"/>
            <a:r>
              <a:rPr lang="en-GB" sz="1000" b="1">
                <a:latin typeface="Gill Sans MT" panose="020B0502020104020203" pitchFamily="34" charset="0"/>
              </a:rPr>
              <a:t>NOUN</a:t>
            </a:r>
          </a:p>
        </p:txBody>
      </p:sp>
      <p:sp>
        <p:nvSpPr>
          <p:cNvPr id="22" name="TextBox 21">
            <a:extLst>
              <a:ext uri="{FF2B5EF4-FFF2-40B4-BE49-F238E27FC236}">
                <a16:creationId xmlns:a16="http://schemas.microsoft.com/office/drawing/2014/main" id="{FC300594-F5D5-4F55-B44D-B4C09C29FBDC}"/>
              </a:ext>
            </a:extLst>
          </p:cNvPr>
          <p:cNvSpPr txBox="1"/>
          <p:nvPr/>
        </p:nvSpPr>
        <p:spPr>
          <a:xfrm>
            <a:off x="4361282" y="3513303"/>
            <a:ext cx="1001027" cy="246221"/>
          </a:xfrm>
          <a:prstGeom prst="rect">
            <a:avLst/>
          </a:prstGeom>
          <a:noFill/>
        </p:spPr>
        <p:txBody>
          <a:bodyPr wrap="square" rtlCol="0">
            <a:spAutoFit/>
          </a:bodyPr>
          <a:lstStyle/>
          <a:p>
            <a:pPr algn="ctr"/>
            <a:r>
              <a:rPr lang="en-GB" sz="1000" b="1">
                <a:latin typeface="Gill Sans MT" panose="020B0502020104020203" pitchFamily="34" charset="0"/>
              </a:rPr>
              <a:t>ADJECTIVE</a:t>
            </a:r>
          </a:p>
        </p:txBody>
      </p:sp>
      <p:sp>
        <p:nvSpPr>
          <p:cNvPr id="23" name="TextBox 22">
            <a:extLst>
              <a:ext uri="{FF2B5EF4-FFF2-40B4-BE49-F238E27FC236}">
                <a16:creationId xmlns:a16="http://schemas.microsoft.com/office/drawing/2014/main" id="{EDE1C837-6004-44ED-AD60-5586551E491A}"/>
              </a:ext>
            </a:extLst>
          </p:cNvPr>
          <p:cNvSpPr txBox="1"/>
          <p:nvPr/>
        </p:nvSpPr>
        <p:spPr>
          <a:xfrm>
            <a:off x="5362308" y="3513303"/>
            <a:ext cx="1001027" cy="246221"/>
          </a:xfrm>
          <a:prstGeom prst="rect">
            <a:avLst/>
          </a:prstGeom>
          <a:noFill/>
        </p:spPr>
        <p:txBody>
          <a:bodyPr wrap="square" rtlCol="0">
            <a:spAutoFit/>
          </a:bodyPr>
          <a:lstStyle/>
          <a:p>
            <a:pPr algn="ctr"/>
            <a:r>
              <a:rPr lang="en-GB" sz="1000" b="1">
                <a:latin typeface="Gill Sans MT" panose="020B0502020104020203" pitchFamily="34" charset="0"/>
              </a:rPr>
              <a:t>ADVERB</a:t>
            </a:r>
          </a:p>
        </p:txBody>
      </p:sp>
      <p:sp>
        <p:nvSpPr>
          <p:cNvPr id="24" name="TextBox 23">
            <a:extLst>
              <a:ext uri="{FF2B5EF4-FFF2-40B4-BE49-F238E27FC236}">
                <a16:creationId xmlns:a16="http://schemas.microsoft.com/office/drawing/2014/main" id="{745D9AA0-EBB5-47E1-B191-5414815882F4}"/>
              </a:ext>
            </a:extLst>
          </p:cNvPr>
          <p:cNvSpPr txBox="1"/>
          <p:nvPr/>
        </p:nvSpPr>
        <p:spPr>
          <a:xfrm>
            <a:off x="4361282" y="3182208"/>
            <a:ext cx="1001027" cy="246221"/>
          </a:xfrm>
          <a:prstGeom prst="rect">
            <a:avLst/>
          </a:prstGeom>
          <a:noFill/>
        </p:spPr>
        <p:txBody>
          <a:bodyPr wrap="square" rtlCol="0">
            <a:spAutoFit/>
          </a:bodyPr>
          <a:lstStyle/>
          <a:p>
            <a:pPr algn="ctr"/>
            <a:r>
              <a:rPr lang="en-GB" sz="1000">
                <a:latin typeface="Gill Sans MT" panose="020B0502020104020203" pitchFamily="34" charset="0"/>
              </a:rPr>
              <a:t>comfort</a:t>
            </a:r>
          </a:p>
        </p:txBody>
      </p:sp>
      <p:sp>
        <p:nvSpPr>
          <p:cNvPr id="25" name="TextBox 24">
            <a:extLst>
              <a:ext uri="{FF2B5EF4-FFF2-40B4-BE49-F238E27FC236}">
                <a16:creationId xmlns:a16="http://schemas.microsoft.com/office/drawing/2014/main" id="{9CD719C7-1F4D-46C3-9B21-9513B2BF1D30}"/>
              </a:ext>
            </a:extLst>
          </p:cNvPr>
          <p:cNvSpPr txBox="1"/>
          <p:nvPr/>
        </p:nvSpPr>
        <p:spPr>
          <a:xfrm>
            <a:off x="5362308" y="3182208"/>
            <a:ext cx="1001027" cy="246221"/>
          </a:xfrm>
          <a:prstGeom prst="rect">
            <a:avLst/>
          </a:prstGeom>
          <a:noFill/>
        </p:spPr>
        <p:txBody>
          <a:bodyPr wrap="square" rtlCol="0">
            <a:spAutoFit/>
          </a:bodyPr>
          <a:lstStyle/>
          <a:p>
            <a:pPr algn="ctr"/>
            <a:r>
              <a:rPr lang="en-GB" sz="1000">
                <a:latin typeface="Gill Sans MT" panose="020B0502020104020203" pitchFamily="34" charset="0"/>
              </a:rPr>
              <a:t>comfort</a:t>
            </a:r>
          </a:p>
        </p:txBody>
      </p:sp>
      <p:sp>
        <p:nvSpPr>
          <p:cNvPr id="26" name="TextBox 25">
            <a:extLst>
              <a:ext uri="{FF2B5EF4-FFF2-40B4-BE49-F238E27FC236}">
                <a16:creationId xmlns:a16="http://schemas.microsoft.com/office/drawing/2014/main" id="{8428050E-105E-458D-8472-4C1F3D95EF32}"/>
              </a:ext>
            </a:extLst>
          </p:cNvPr>
          <p:cNvSpPr txBox="1"/>
          <p:nvPr/>
        </p:nvSpPr>
        <p:spPr>
          <a:xfrm>
            <a:off x="4315146" y="3727250"/>
            <a:ext cx="1108808" cy="246221"/>
          </a:xfrm>
          <a:prstGeom prst="rect">
            <a:avLst/>
          </a:prstGeom>
          <a:noFill/>
        </p:spPr>
        <p:txBody>
          <a:bodyPr wrap="square" rtlCol="0">
            <a:spAutoFit/>
          </a:bodyPr>
          <a:lstStyle/>
          <a:p>
            <a:pPr algn="ctr"/>
            <a:r>
              <a:rPr lang="en-GB" sz="1000">
                <a:latin typeface="Gill Sans MT" panose="020B0502020104020203" pitchFamily="34" charset="0"/>
              </a:rPr>
              <a:t>(un)comfortable</a:t>
            </a:r>
          </a:p>
        </p:txBody>
      </p:sp>
      <p:sp>
        <p:nvSpPr>
          <p:cNvPr id="27" name="TextBox 26">
            <a:extLst>
              <a:ext uri="{FF2B5EF4-FFF2-40B4-BE49-F238E27FC236}">
                <a16:creationId xmlns:a16="http://schemas.microsoft.com/office/drawing/2014/main" id="{54529D74-E605-4E3A-9C62-5F511BE94490}"/>
              </a:ext>
            </a:extLst>
          </p:cNvPr>
          <p:cNvSpPr txBox="1"/>
          <p:nvPr/>
        </p:nvSpPr>
        <p:spPr>
          <a:xfrm>
            <a:off x="5321212" y="3727250"/>
            <a:ext cx="1062673" cy="246221"/>
          </a:xfrm>
          <a:prstGeom prst="rect">
            <a:avLst/>
          </a:prstGeom>
          <a:noFill/>
        </p:spPr>
        <p:txBody>
          <a:bodyPr wrap="square" rtlCol="0">
            <a:spAutoFit/>
          </a:bodyPr>
          <a:lstStyle/>
          <a:p>
            <a:pPr algn="ctr"/>
            <a:r>
              <a:rPr lang="en-GB" sz="1000">
                <a:latin typeface="Gill Sans MT" panose="020B0502020104020203" pitchFamily="34" charset="0"/>
              </a:rPr>
              <a:t>(un)comfortably</a:t>
            </a:r>
          </a:p>
        </p:txBody>
      </p:sp>
      <p:sp>
        <p:nvSpPr>
          <p:cNvPr id="28" name="TextBox 27">
            <a:extLst>
              <a:ext uri="{FF2B5EF4-FFF2-40B4-BE49-F238E27FC236}">
                <a16:creationId xmlns:a16="http://schemas.microsoft.com/office/drawing/2014/main" id="{B1AACDB0-8A9F-4CBA-82CB-2C1247E59A1D}"/>
              </a:ext>
            </a:extLst>
          </p:cNvPr>
          <p:cNvSpPr txBox="1"/>
          <p:nvPr/>
        </p:nvSpPr>
        <p:spPr>
          <a:xfrm>
            <a:off x="4870383" y="2671847"/>
            <a:ext cx="1001027" cy="246221"/>
          </a:xfrm>
          <a:prstGeom prst="rect">
            <a:avLst/>
          </a:prstGeom>
          <a:noFill/>
        </p:spPr>
        <p:txBody>
          <a:bodyPr wrap="square" rtlCol="0">
            <a:spAutoFit/>
          </a:bodyPr>
          <a:lstStyle/>
          <a:p>
            <a:pPr algn="ctr"/>
            <a:r>
              <a:rPr lang="en-GB" sz="1000" b="1">
                <a:solidFill>
                  <a:schemeClr val="bg1">
                    <a:lumMod val="50000"/>
                  </a:schemeClr>
                </a:solidFill>
                <a:latin typeface="Gill Sans MT" panose="020B0502020104020203" pitchFamily="34" charset="0"/>
              </a:rPr>
              <a:t>EXAMPLE:</a:t>
            </a:r>
          </a:p>
        </p:txBody>
      </p:sp>
      <p:sp>
        <p:nvSpPr>
          <p:cNvPr id="29" name="Rectangle 28">
            <a:extLst>
              <a:ext uri="{FF2B5EF4-FFF2-40B4-BE49-F238E27FC236}">
                <a16:creationId xmlns:a16="http://schemas.microsoft.com/office/drawing/2014/main" id="{A454C157-7749-42AA-904A-A4EE7F9EDA9B}"/>
              </a:ext>
            </a:extLst>
          </p:cNvPr>
          <p:cNvSpPr/>
          <p:nvPr/>
        </p:nvSpPr>
        <p:spPr>
          <a:xfrm>
            <a:off x="655721" y="4146063"/>
            <a:ext cx="5707614" cy="504625"/>
          </a:xfrm>
          <a:prstGeom prst="rect">
            <a:avLst/>
          </a:prstGeom>
        </p:spPr>
        <p:txBody>
          <a:bodyPr wrap="square">
            <a:spAutoFit/>
          </a:bodyPr>
          <a:lstStyle/>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3. </a:t>
            </a:r>
            <a:r>
              <a:rPr lang="en-GB" sz="1200">
                <a:latin typeface="Calibri" panose="020F0502020204030204" pitchFamily="34" charset="0"/>
                <a:ea typeface="Calibri" panose="020F0502020204030204" pitchFamily="34" charset="0"/>
                <a:cs typeface="Calibri" panose="020F0502020204030204" pitchFamily="34" charset="0"/>
              </a:rPr>
              <a:t>Choose 6 or 7 new words or phrases each day that you think are important. Write them in sentences and then try to use them when speaking to people that day.</a:t>
            </a:r>
          </a:p>
        </p:txBody>
      </p:sp>
      <p:sp>
        <p:nvSpPr>
          <p:cNvPr id="30" name="Rectangle 29">
            <a:extLst>
              <a:ext uri="{FF2B5EF4-FFF2-40B4-BE49-F238E27FC236}">
                <a16:creationId xmlns:a16="http://schemas.microsoft.com/office/drawing/2014/main" id="{8A0C2673-DF97-4EBC-857F-6757656E2DC3}"/>
              </a:ext>
            </a:extLst>
          </p:cNvPr>
          <p:cNvSpPr/>
          <p:nvPr/>
        </p:nvSpPr>
        <p:spPr>
          <a:xfrm>
            <a:off x="655720" y="4893583"/>
            <a:ext cx="5707615" cy="2026196"/>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cs typeface="Calibri" panose="020F0502020204030204" pitchFamily="34" charset="0"/>
              </a:rPr>
              <a:t>SPEAKING</a:t>
            </a:r>
          </a:p>
          <a:p>
            <a:pPr algn="just">
              <a:spcAft>
                <a:spcPts val="1000"/>
              </a:spcAft>
            </a:pPr>
            <a:r>
              <a:rPr lang="en-GB" sz="1200" b="1">
                <a:latin typeface="Calibri" panose="020F0502020204030204" pitchFamily="34" charset="0"/>
                <a:cs typeface="Calibri" panose="020F0502020204030204" pitchFamily="34" charset="0"/>
              </a:rPr>
              <a:t>1</a:t>
            </a:r>
            <a:r>
              <a:rPr lang="en-GB" sz="1200">
                <a:latin typeface="Calibri" panose="020F0502020204030204" pitchFamily="34" charset="0"/>
                <a:cs typeface="Calibri" panose="020F0502020204030204" pitchFamily="34" charset="0"/>
              </a:rPr>
              <a:t>. Don’t worry about making mistakes when you are speaking. You can think about what you said later and then try to improve it the next time. </a:t>
            </a:r>
          </a:p>
          <a:p>
            <a:pPr lvl="0" algn="just">
              <a:spcAft>
                <a:spcPts val="1000"/>
              </a:spcAft>
            </a:pPr>
            <a:r>
              <a:rPr lang="en-GB" sz="1200" b="1">
                <a:latin typeface="Calibri" panose="020F0502020204030204" pitchFamily="34" charset="0"/>
                <a:cs typeface="Calibri" panose="020F0502020204030204" pitchFamily="34" charset="0"/>
              </a:rPr>
              <a:t>2. </a:t>
            </a:r>
            <a:r>
              <a:rPr lang="en-GB" sz="1200">
                <a:latin typeface="Calibri" panose="020F0502020204030204" pitchFamily="34" charset="0"/>
                <a:cs typeface="Calibri" panose="020F0502020204030204" pitchFamily="34" charset="0"/>
              </a:rPr>
              <a:t>Use the new grammar and vocabulary you learn in the class outside the class.</a:t>
            </a:r>
          </a:p>
          <a:p>
            <a:pPr lvl="0" algn="just">
              <a:spcAft>
                <a:spcPts val="1000"/>
              </a:spcAft>
            </a:pPr>
            <a:r>
              <a:rPr lang="en-GB" sz="1200" b="1">
                <a:latin typeface="Calibri" panose="020F0502020204030204" pitchFamily="34" charset="0"/>
                <a:cs typeface="Calibri" panose="020F0502020204030204" pitchFamily="34" charset="0"/>
              </a:rPr>
              <a:t>3. </a:t>
            </a:r>
            <a:r>
              <a:rPr lang="en-GB" sz="1200">
                <a:latin typeface="Calibri" panose="020F0502020204030204" pitchFamily="34" charset="0"/>
                <a:cs typeface="Calibri" panose="020F0502020204030204" pitchFamily="34" charset="0"/>
              </a:rPr>
              <a:t>Take advantage of any speaking situations the teacher gives you.</a:t>
            </a:r>
          </a:p>
          <a:p>
            <a:pPr lvl="0" algn="just">
              <a:spcAft>
                <a:spcPts val="1000"/>
              </a:spcAft>
            </a:pPr>
            <a:r>
              <a:rPr lang="en-GB" sz="1200" b="1">
                <a:latin typeface="Calibri" panose="020F0502020204030204" pitchFamily="34" charset="0"/>
                <a:cs typeface="Calibri" panose="020F0502020204030204" pitchFamily="34" charset="0"/>
              </a:rPr>
              <a:t>4. </a:t>
            </a:r>
            <a:r>
              <a:rPr lang="en-GB" sz="1200">
                <a:latin typeface="Calibri" panose="020F0502020204030204" pitchFamily="34" charset="0"/>
                <a:cs typeface="Calibri" panose="020F0502020204030204" pitchFamily="34" charset="0"/>
              </a:rPr>
              <a:t>Take every opportunity you can to speak English.</a:t>
            </a:r>
          </a:p>
          <a:p>
            <a:pPr lvl="0" algn="just">
              <a:spcAft>
                <a:spcPts val="1000"/>
              </a:spcAft>
            </a:pPr>
            <a:r>
              <a:rPr lang="en-GB" sz="1200" b="1">
                <a:latin typeface="Calibri" panose="020F0502020204030204" pitchFamily="34" charset="0"/>
                <a:cs typeface="Calibri" panose="020F0502020204030204" pitchFamily="34" charset="0"/>
              </a:rPr>
              <a:t>5. </a:t>
            </a:r>
            <a:r>
              <a:rPr lang="en-GB" sz="1200">
                <a:latin typeface="Calibri" panose="020F0502020204030204" pitchFamily="34" charset="0"/>
                <a:cs typeface="Calibri" panose="020F0502020204030204" pitchFamily="34" charset="0"/>
              </a:rPr>
              <a:t>Remember, speak English all the time in school.</a:t>
            </a:r>
          </a:p>
        </p:txBody>
      </p:sp>
      <p:sp>
        <p:nvSpPr>
          <p:cNvPr id="32" name="Rectangle 31">
            <a:extLst>
              <a:ext uri="{FF2B5EF4-FFF2-40B4-BE49-F238E27FC236}">
                <a16:creationId xmlns:a16="http://schemas.microsoft.com/office/drawing/2014/main" id="{8A331C3C-29C3-492C-9632-1AA71E16590F}"/>
              </a:ext>
            </a:extLst>
          </p:cNvPr>
          <p:cNvSpPr/>
          <p:nvPr/>
        </p:nvSpPr>
        <p:spPr>
          <a:xfrm>
            <a:off x="655720" y="7112055"/>
            <a:ext cx="5707615" cy="2267287"/>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cs typeface="Calibri" panose="020F0502020204030204" pitchFamily="34" charset="0"/>
              </a:rPr>
              <a:t>READING</a:t>
            </a:r>
          </a:p>
          <a:p>
            <a:pPr algn="just">
              <a:spcAft>
                <a:spcPts val="1000"/>
              </a:spcAft>
            </a:pPr>
            <a:r>
              <a:rPr lang="en-GB" sz="1200" b="1">
                <a:latin typeface="Calibri" panose="020F0502020204030204" pitchFamily="34" charset="0"/>
                <a:cs typeface="Calibri" panose="020F0502020204030204" pitchFamily="34" charset="0"/>
              </a:rPr>
              <a:t>1</a:t>
            </a:r>
            <a:r>
              <a:rPr lang="en-GB" sz="1200">
                <a:latin typeface="Calibri" panose="020F0502020204030204" pitchFamily="34" charset="0"/>
                <a:cs typeface="Calibri" panose="020F0502020204030204" pitchFamily="34" charset="0"/>
              </a:rPr>
              <a:t>. Read as much as you can and as widely as you can. </a:t>
            </a:r>
          </a:p>
          <a:p>
            <a:pPr algn="just">
              <a:spcAft>
                <a:spcPts val="1000"/>
              </a:spcAft>
            </a:pPr>
            <a:r>
              <a:rPr lang="en-GB" sz="1200" b="1">
                <a:latin typeface="Calibri" panose="020F0502020204030204" pitchFamily="34" charset="0"/>
                <a:cs typeface="Calibri" panose="020F0502020204030204" pitchFamily="34" charset="0"/>
              </a:rPr>
              <a:t>2. </a:t>
            </a:r>
            <a:r>
              <a:rPr lang="en-GB" sz="1200">
                <a:latin typeface="Calibri" panose="020F0502020204030204" pitchFamily="34" charset="0"/>
                <a:cs typeface="Calibri" panose="020F0502020204030204" pitchFamily="34" charset="0"/>
              </a:rPr>
              <a:t>Concentrate on the general meaning of the text. Don’t worry if you do not understand every word. </a:t>
            </a:r>
          </a:p>
          <a:p>
            <a:pPr algn="just">
              <a:spcAft>
                <a:spcPts val="1000"/>
              </a:spcAft>
            </a:pPr>
            <a:r>
              <a:rPr lang="en-GB" sz="1200" b="1">
                <a:latin typeface="Calibri" panose="020F0502020204030204" pitchFamily="34" charset="0"/>
                <a:cs typeface="Calibri" panose="020F0502020204030204" pitchFamily="34" charset="0"/>
              </a:rPr>
              <a:t>3. </a:t>
            </a:r>
            <a:r>
              <a:rPr lang="en-GB" sz="1200">
                <a:latin typeface="Calibri" panose="020F0502020204030204" pitchFamily="34" charset="0"/>
                <a:cs typeface="Calibri" panose="020F0502020204030204" pitchFamily="34" charset="0"/>
              </a:rPr>
              <a:t>Try to use the context surrounding the word to help you guess what unknown words might mean. Think about whether the word(s) you don’t know are nouns, adjectives etc.</a:t>
            </a:r>
          </a:p>
          <a:p>
            <a:pPr algn="just">
              <a:spcAft>
                <a:spcPts val="1000"/>
              </a:spcAft>
            </a:pPr>
            <a:r>
              <a:rPr lang="en-GB" sz="1200" b="1">
                <a:latin typeface="Calibri" panose="020F0502020204030204" pitchFamily="34" charset="0"/>
                <a:cs typeface="Calibri" panose="020F0502020204030204" pitchFamily="34" charset="0"/>
              </a:rPr>
              <a:t>4. </a:t>
            </a:r>
            <a:r>
              <a:rPr lang="en-GB" sz="1200">
                <a:latin typeface="Calibri" panose="020F0502020204030204" pitchFamily="34" charset="0"/>
                <a:cs typeface="Calibri" panose="020F0502020204030204" pitchFamily="34" charset="0"/>
              </a:rPr>
              <a:t>Don’t stop reading to find a word you don’t know in the dictionary. Use the context to guess the word. Continue reading to get the general idea of the text. You can then go back and read the text again more carefully later with a dictionary.</a:t>
            </a:r>
          </a:p>
        </p:txBody>
      </p:sp>
    </p:spTree>
    <p:extLst>
      <p:ext uri="{BB962C8B-B14F-4D97-AF65-F5344CB8AC3E}">
        <p14:creationId xmlns:p14="http://schemas.microsoft.com/office/powerpoint/2010/main" val="236655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8FA9FB-D80C-4569-9C4A-81E6569D6A93}"/>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STUDYING</a:t>
            </a:r>
          </a:p>
        </p:txBody>
      </p:sp>
      <p:sp>
        <p:nvSpPr>
          <p:cNvPr id="6" name="TextBox 5">
            <a:extLst>
              <a:ext uri="{FF2B5EF4-FFF2-40B4-BE49-F238E27FC236}">
                <a16:creationId xmlns:a16="http://schemas.microsoft.com/office/drawing/2014/main" id="{69A65FB0-FA5B-418F-A882-8F1C244CFA18}"/>
              </a:ext>
            </a:extLst>
          </p:cNvPr>
          <p:cNvSpPr txBox="1"/>
          <p:nvPr/>
        </p:nvSpPr>
        <p:spPr>
          <a:xfrm>
            <a:off x="260798" y="378701"/>
            <a:ext cx="6336405" cy="492443"/>
          </a:xfrm>
          <a:prstGeom prst="rect">
            <a:avLst/>
          </a:prstGeom>
          <a:noFill/>
        </p:spPr>
        <p:txBody>
          <a:bodyPr wrap="square" rtlCol="0">
            <a:spAutoFit/>
          </a:bodyPr>
          <a:lstStyle/>
          <a:p>
            <a:pPr algn="ctr"/>
            <a:r>
              <a:rPr lang="en-GB" sz="2600" b="1">
                <a:latin typeface="Gill Sans MT" panose="020B0502020104020203" pitchFamily="34" charset="0"/>
              </a:rPr>
              <a:t>STUDY STRATEGIES</a:t>
            </a:r>
          </a:p>
        </p:txBody>
      </p:sp>
      <p:sp>
        <p:nvSpPr>
          <p:cNvPr id="8" name="Slide Number Placeholder 7">
            <a:extLst>
              <a:ext uri="{FF2B5EF4-FFF2-40B4-BE49-F238E27FC236}">
                <a16:creationId xmlns:a16="http://schemas.microsoft.com/office/drawing/2014/main" id="{F608B333-E8EF-4546-9F6C-2C62C331CEA5}"/>
              </a:ext>
            </a:extLst>
          </p:cNvPr>
          <p:cNvSpPr>
            <a:spLocks noGrp="1"/>
          </p:cNvSpPr>
          <p:nvPr>
            <p:ph type="sldNum" sz="quarter" idx="12"/>
          </p:nvPr>
        </p:nvSpPr>
        <p:spPr/>
        <p:txBody>
          <a:bodyPr/>
          <a:lstStyle/>
          <a:p>
            <a:fld id="{F4B54143-4A7D-48E2-B99E-606F831BC0BC}" type="slidenum">
              <a:rPr lang="en-GB" smtClean="0"/>
              <a:t>6</a:t>
            </a:fld>
            <a:endParaRPr lang="en-GB"/>
          </a:p>
        </p:txBody>
      </p:sp>
      <p:sp>
        <p:nvSpPr>
          <p:cNvPr id="9" name="Rectangle 8">
            <a:extLst>
              <a:ext uri="{FF2B5EF4-FFF2-40B4-BE49-F238E27FC236}">
                <a16:creationId xmlns:a16="http://schemas.microsoft.com/office/drawing/2014/main" id="{0A8B55ED-6D33-418B-9B72-72C10994D401}"/>
              </a:ext>
            </a:extLst>
          </p:cNvPr>
          <p:cNvSpPr/>
          <p:nvPr/>
        </p:nvSpPr>
        <p:spPr>
          <a:xfrm>
            <a:off x="645458" y="1198772"/>
            <a:ext cx="5858083" cy="2163541"/>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ea typeface="Calibri" panose="020F0502020204030204" pitchFamily="34" charset="0"/>
                <a:cs typeface="Calibri" panose="020F0502020204030204" pitchFamily="34" charset="0"/>
              </a:rPr>
              <a:t>WRITING</a:t>
            </a:r>
            <a:endParaRPr lang="en-GB" sz="1200" b="1">
              <a:latin typeface="Gill Sans MT" panose="020B0502020104020203"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1. </a:t>
            </a:r>
            <a:r>
              <a:rPr lang="en-GB" sz="1200">
                <a:latin typeface="Calibri" panose="020F0502020204030204" pitchFamily="34" charset="0"/>
                <a:ea typeface="Calibri" panose="020F0502020204030204" pitchFamily="34" charset="0"/>
                <a:cs typeface="Calibri" panose="020F0502020204030204" pitchFamily="34" charset="0"/>
              </a:rPr>
              <a:t>Writing will help you develop not only writing skills but also vocabulary and grammar. Consider keeping a diary and writing a little bit each day. Use new grammar or vocabulary you have learnt in the class in your writing. This will help you remember it more easily. </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2. </a:t>
            </a:r>
            <a:r>
              <a:rPr lang="en-GB" sz="1200">
                <a:latin typeface="Calibri" panose="020F0502020204030204" pitchFamily="34" charset="0"/>
                <a:ea typeface="Calibri" panose="020F0502020204030204" pitchFamily="34" charset="0"/>
                <a:cs typeface="Calibri" panose="020F0502020204030204" pitchFamily="34" charset="0"/>
              </a:rPr>
              <a:t>When your teacher corrects a piece of your writing, it is a good idea to write it again and keep it in your file. From time to time read over your ‘old’ writings.</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3. </a:t>
            </a:r>
            <a:r>
              <a:rPr lang="en-GB" sz="1200">
                <a:latin typeface="Calibri" panose="020F0502020204030204" pitchFamily="34" charset="0"/>
                <a:ea typeface="Calibri" panose="020F0502020204030204" pitchFamily="34" charset="0"/>
                <a:cs typeface="Calibri" panose="020F0502020204030204" pitchFamily="34" charset="0"/>
              </a:rPr>
              <a:t>Your teacher will often correct a piece of writing by using the symbols </a:t>
            </a:r>
            <a:r>
              <a:rPr lang="en-GB" sz="1200" b="1">
                <a:latin typeface="Calibri" panose="020F0502020204030204" pitchFamily="34" charset="0"/>
                <a:ea typeface="Calibri" panose="020F0502020204030204" pitchFamily="34" charset="0"/>
                <a:cs typeface="Calibri" panose="020F0502020204030204" pitchFamily="34" charset="0"/>
              </a:rPr>
              <a:t>below</a:t>
            </a:r>
            <a:r>
              <a:rPr lang="en-GB" sz="1200">
                <a:latin typeface="Calibri" panose="020F0502020204030204" pitchFamily="34" charset="0"/>
                <a:ea typeface="Calibri" panose="020F0502020204030204" pitchFamily="34" charset="0"/>
                <a:cs typeface="Calibri" panose="020F0502020204030204" pitchFamily="34" charset="0"/>
              </a:rPr>
              <a:t> so that you can correct your own work. This will help you to think about the kind of mistakes you make.</a:t>
            </a:r>
          </a:p>
        </p:txBody>
      </p:sp>
      <p:sp>
        <p:nvSpPr>
          <p:cNvPr id="2" name="Rectangle 1">
            <a:extLst>
              <a:ext uri="{FF2B5EF4-FFF2-40B4-BE49-F238E27FC236}">
                <a16:creationId xmlns:a16="http://schemas.microsoft.com/office/drawing/2014/main" id="{99663466-64BA-4C2E-84A5-07636C146999}"/>
              </a:ext>
            </a:extLst>
          </p:cNvPr>
          <p:cNvSpPr/>
          <p:nvPr/>
        </p:nvSpPr>
        <p:spPr>
          <a:xfrm>
            <a:off x="730499" y="3479009"/>
            <a:ext cx="976762"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Gr: </a:t>
            </a:r>
            <a:r>
              <a:rPr lang="en-GB" sz="1100" b="1" i="1">
                <a:solidFill>
                  <a:schemeClr val="tx1"/>
                </a:solidFill>
              </a:rPr>
              <a:t>grammar</a:t>
            </a:r>
          </a:p>
        </p:txBody>
      </p:sp>
      <p:sp>
        <p:nvSpPr>
          <p:cNvPr id="14" name="Rectangle 13">
            <a:extLst>
              <a:ext uri="{FF2B5EF4-FFF2-40B4-BE49-F238E27FC236}">
                <a16:creationId xmlns:a16="http://schemas.microsoft.com/office/drawing/2014/main" id="{AF7B555B-5C09-456C-9FAE-42AF2216BEDD}"/>
              </a:ext>
            </a:extLst>
          </p:cNvPr>
          <p:cNvSpPr/>
          <p:nvPr/>
        </p:nvSpPr>
        <p:spPr>
          <a:xfrm>
            <a:off x="730499" y="3811202"/>
            <a:ext cx="1330746"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prep: </a:t>
            </a:r>
            <a:r>
              <a:rPr lang="en-GB" sz="1100" b="1" i="1">
                <a:solidFill>
                  <a:schemeClr val="tx1"/>
                </a:solidFill>
              </a:rPr>
              <a:t>preposition</a:t>
            </a:r>
          </a:p>
        </p:txBody>
      </p:sp>
      <p:sp>
        <p:nvSpPr>
          <p:cNvPr id="18" name="Rectangle 17">
            <a:extLst>
              <a:ext uri="{FF2B5EF4-FFF2-40B4-BE49-F238E27FC236}">
                <a16:creationId xmlns:a16="http://schemas.microsoft.com/office/drawing/2014/main" id="{11D5853E-B8CC-45BA-904D-BE8B61ED792E}"/>
              </a:ext>
            </a:extLst>
          </p:cNvPr>
          <p:cNvSpPr/>
          <p:nvPr/>
        </p:nvSpPr>
        <p:spPr>
          <a:xfrm>
            <a:off x="2120741" y="3803753"/>
            <a:ext cx="1330746"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P: </a:t>
            </a:r>
            <a:r>
              <a:rPr lang="en-GB" sz="1100" b="1" i="1">
                <a:solidFill>
                  <a:schemeClr val="tx1"/>
                </a:solidFill>
              </a:rPr>
              <a:t>punctuation</a:t>
            </a:r>
          </a:p>
        </p:txBody>
      </p:sp>
      <p:sp>
        <p:nvSpPr>
          <p:cNvPr id="19" name="Rectangle 18">
            <a:extLst>
              <a:ext uri="{FF2B5EF4-FFF2-40B4-BE49-F238E27FC236}">
                <a16:creationId xmlns:a16="http://schemas.microsoft.com/office/drawing/2014/main" id="{78A422D3-9FEC-4198-BBB1-2C70F809306F}"/>
              </a:ext>
            </a:extLst>
          </p:cNvPr>
          <p:cNvSpPr/>
          <p:nvPr/>
        </p:nvSpPr>
        <p:spPr>
          <a:xfrm>
            <a:off x="3851001" y="3479009"/>
            <a:ext cx="1075704"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err="1">
                <a:solidFill>
                  <a:schemeClr val="tx1"/>
                </a:solidFill>
              </a:rPr>
              <a:t>Sp</a:t>
            </a:r>
            <a:r>
              <a:rPr lang="en-GB" sz="1100" b="1">
                <a:solidFill>
                  <a:schemeClr val="tx1"/>
                </a:solidFill>
              </a:rPr>
              <a:t>: </a:t>
            </a:r>
            <a:r>
              <a:rPr lang="en-GB" sz="1100" b="1" i="1">
                <a:solidFill>
                  <a:schemeClr val="tx1"/>
                </a:solidFill>
              </a:rPr>
              <a:t>spelling</a:t>
            </a:r>
          </a:p>
        </p:txBody>
      </p:sp>
      <p:sp>
        <p:nvSpPr>
          <p:cNvPr id="20" name="Rectangle 19">
            <a:extLst>
              <a:ext uri="{FF2B5EF4-FFF2-40B4-BE49-F238E27FC236}">
                <a16:creationId xmlns:a16="http://schemas.microsoft.com/office/drawing/2014/main" id="{63FE07D9-E8F7-44AB-9613-4F3D1A5C0170}"/>
              </a:ext>
            </a:extLst>
          </p:cNvPr>
          <p:cNvSpPr/>
          <p:nvPr/>
        </p:nvSpPr>
        <p:spPr>
          <a:xfrm>
            <a:off x="1785001" y="3479009"/>
            <a:ext cx="848870"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T: </a:t>
            </a:r>
            <a:r>
              <a:rPr lang="en-GB" sz="1100" b="1" i="1">
                <a:solidFill>
                  <a:schemeClr val="tx1"/>
                </a:solidFill>
              </a:rPr>
              <a:t>tense</a:t>
            </a:r>
          </a:p>
        </p:txBody>
      </p:sp>
      <p:sp>
        <p:nvSpPr>
          <p:cNvPr id="21" name="Rectangle 20">
            <a:extLst>
              <a:ext uri="{FF2B5EF4-FFF2-40B4-BE49-F238E27FC236}">
                <a16:creationId xmlns:a16="http://schemas.microsoft.com/office/drawing/2014/main" id="{F7F645EE-0FDF-4F89-95CB-0596D23DD9A7}"/>
              </a:ext>
            </a:extLst>
          </p:cNvPr>
          <p:cNvSpPr/>
          <p:nvPr/>
        </p:nvSpPr>
        <p:spPr>
          <a:xfrm>
            <a:off x="3519585" y="3803753"/>
            <a:ext cx="1330745"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err="1">
                <a:solidFill>
                  <a:schemeClr val="tx1"/>
                </a:solidFill>
              </a:rPr>
              <a:t>Ww</a:t>
            </a:r>
            <a:r>
              <a:rPr lang="en-GB" sz="1100" b="1">
                <a:solidFill>
                  <a:schemeClr val="tx1"/>
                </a:solidFill>
              </a:rPr>
              <a:t>: </a:t>
            </a:r>
            <a:r>
              <a:rPr lang="en-GB" sz="1100" b="1" i="1">
                <a:solidFill>
                  <a:schemeClr val="tx1"/>
                </a:solidFill>
              </a:rPr>
              <a:t>wrong word</a:t>
            </a:r>
          </a:p>
        </p:txBody>
      </p:sp>
      <p:sp>
        <p:nvSpPr>
          <p:cNvPr id="22" name="Rectangle 21">
            <a:extLst>
              <a:ext uri="{FF2B5EF4-FFF2-40B4-BE49-F238E27FC236}">
                <a16:creationId xmlns:a16="http://schemas.microsoft.com/office/drawing/2014/main" id="{E8A259E9-1513-49E4-A3F0-F659B58152DA}"/>
              </a:ext>
            </a:extLst>
          </p:cNvPr>
          <p:cNvSpPr/>
          <p:nvPr/>
        </p:nvSpPr>
        <p:spPr>
          <a:xfrm>
            <a:off x="4926706" y="3800295"/>
            <a:ext cx="1394432"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WO: wrong order</a:t>
            </a:r>
            <a:endParaRPr lang="en-GB" sz="1100" b="1" i="1">
              <a:solidFill>
                <a:schemeClr val="tx1"/>
              </a:solidFill>
            </a:endParaRPr>
          </a:p>
        </p:txBody>
      </p:sp>
      <p:sp>
        <p:nvSpPr>
          <p:cNvPr id="23" name="Rectangle 22">
            <a:extLst>
              <a:ext uri="{FF2B5EF4-FFF2-40B4-BE49-F238E27FC236}">
                <a16:creationId xmlns:a16="http://schemas.microsoft.com/office/drawing/2014/main" id="{C405EAE9-99C7-492B-9683-AF253285AE09}"/>
              </a:ext>
            </a:extLst>
          </p:cNvPr>
          <p:cNvSpPr/>
          <p:nvPr/>
        </p:nvSpPr>
        <p:spPr>
          <a:xfrm>
            <a:off x="4990392" y="3479009"/>
            <a:ext cx="1330746"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strike="sngStrike">
                <a:solidFill>
                  <a:schemeClr val="tx1"/>
                </a:solidFill>
              </a:rPr>
              <a:t>The</a:t>
            </a:r>
            <a:r>
              <a:rPr lang="en-GB" sz="1100" b="1">
                <a:solidFill>
                  <a:schemeClr val="tx1"/>
                </a:solidFill>
              </a:rPr>
              <a:t>: </a:t>
            </a:r>
            <a:r>
              <a:rPr lang="en-GB" sz="1100" b="1" i="1">
                <a:solidFill>
                  <a:schemeClr val="tx1"/>
                </a:solidFill>
              </a:rPr>
              <a:t>not necessary</a:t>
            </a:r>
          </a:p>
        </p:txBody>
      </p:sp>
      <p:sp>
        <p:nvSpPr>
          <p:cNvPr id="24" name="Rectangle 23">
            <a:extLst>
              <a:ext uri="{FF2B5EF4-FFF2-40B4-BE49-F238E27FC236}">
                <a16:creationId xmlns:a16="http://schemas.microsoft.com/office/drawing/2014/main" id="{EDD025B0-5C96-4984-8EB1-16D46A3B76E0}"/>
              </a:ext>
            </a:extLst>
          </p:cNvPr>
          <p:cNvSpPr/>
          <p:nvPr/>
        </p:nvSpPr>
        <p:spPr>
          <a:xfrm>
            <a:off x="2711611" y="3479009"/>
            <a:ext cx="1075704"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 : </a:t>
            </a:r>
            <a:r>
              <a:rPr lang="en-GB" sz="1100" b="1" i="1">
                <a:solidFill>
                  <a:schemeClr val="tx1"/>
                </a:solidFill>
              </a:rPr>
              <a:t>add a word</a:t>
            </a:r>
          </a:p>
        </p:txBody>
      </p:sp>
      <p:sp>
        <p:nvSpPr>
          <p:cNvPr id="25" name="Rectangle 24">
            <a:extLst>
              <a:ext uri="{FF2B5EF4-FFF2-40B4-BE49-F238E27FC236}">
                <a16:creationId xmlns:a16="http://schemas.microsoft.com/office/drawing/2014/main" id="{4F3CF344-CD2E-4970-A638-050DF755F0B3}"/>
              </a:ext>
            </a:extLst>
          </p:cNvPr>
          <p:cNvSpPr/>
          <p:nvPr/>
        </p:nvSpPr>
        <p:spPr>
          <a:xfrm>
            <a:off x="730498" y="4128094"/>
            <a:ext cx="5590639" cy="256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rPr>
              <a:t>R: </a:t>
            </a:r>
            <a:r>
              <a:rPr lang="en-GB" sz="1100" b="1" i="1">
                <a:solidFill>
                  <a:schemeClr val="tx1"/>
                </a:solidFill>
              </a:rPr>
              <a:t>register </a:t>
            </a:r>
            <a:r>
              <a:rPr lang="en-GB" sz="1100" i="1">
                <a:solidFill>
                  <a:schemeClr val="tx1"/>
                </a:solidFill>
              </a:rPr>
              <a:t>(the word or phrase is not right for this kind of writing – too formal/informal)</a:t>
            </a:r>
          </a:p>
        </p:txBody>
      </p:sp>
      <p:sp>
        <p:nvSpPr>
          <p:cNvPr id="26" name="Rectangle 25">
            <a:extLst>
              <a:ext uri="{FF2B5EF4-FFF2-40B4-BE49-F238E27FC236}">
                <a16:creationId xmlns:a16="http://schemas.microsoft.com/office/drawing/2014/main" id="{A18A2EEA-9692-45D8-9FB0-C34462CC7855}"/>
              </a:ext>
            </a:extLst>
          </p:cNvPr>
          <p:cNvSpPr/>
          <p:nvPr/>
        </p:nvSpPr>
        <p:spPr>
          <a:xfrm>
            <a:off x="645458" y="4720014"/>
            <a:ext cx="5858083" cy="1995290"/>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ea typeface="Calibri" panose="020F0502020204030204" pitchFamily="34" charset="0"/>
                <a:cs typeface="Calibri" panose="020F0502020204030204" pitchFamily="34" charset="0"/>
              </a:rPr>
              <a:t>LISTENING</a:t>
            </a:r>
            <a:endParaRPr lang="en-GB" sz="1200" b="1">
              <a:latin typeface="Gill Sans MT" panose="020B0502020104020203"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1. </a:t>
            </a:r>
            <a:r>
              <a:rPr lang="en-GB" sz="1200">
                <a:latin typeface="Calibri" panose="020F0502020204030204" pitchFamily="34" charset="0"/>
                <a:ea typeface="Calibri" panose="020F0502020204030204" pitchFamily="34" charset="0"/>
                <a:cs typeface="Calibri" panose="020F0502020204030204" pitchFamily="34" charset="0"/>
              </a:rPr>
              <a:t>Listen to radio programmes, the TV, You Tube etc. </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2. </a:t>
            </a:r>
            <a:r>
              <a:rPr lang="en-GB" sz="1200">
                <a:latin typeface="Calibri" panose="020F0502020204030204" pitchFamily="34" charset="0"/>
                <a:ea typeface="Calibri" panose="020F0502020204030204" pitchFamily="34" charset="0"/>
                <a:cs typeface="Calibri" panose="020F0502020204030204" pitchFamily="34" charset="0"/>
              </a:rPr>
              <a:t>Concentrate on the general meaning. Don’t worry if you don’t understand every word.</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3. </a:t>
            </a:r>
            <a:r>
              <a:rPr lang="en-GB" sz="1200">
                <a:latin typeface="Calibri" panose="020F0502020204030204" pitchFamily="34" charset="0"/>
                <a:ea typeface="Calibri" panose="020F0502020204030204" pitchFamily="34" charset="0"/>
                <a:cs typeface="Calibri" panose="020F0502020204030204" pitchFamily="34" charset="0"/>
              </a:rPr>
              <a:t>If you are using the MMC, look at the podcasts in the ‘</a:t>
            </a:r>
            <a:r>
              <a:rPr lang="en-GB" sz="1200" b="1">
                <a:latin typeface="Calibri" panose="020F0502020204030204" pitchFamily="34" charset="0"/>
                <a:ea typeface="Calibri" panose="020F0502020204030204" pitchFamily="34" charset="0"/>
                <a:cs typeface="Calibri" panose="020F0502020204030204" pitchFamily="34" charset="0"/>
              </a:rPr>
              <a:t>self access</a:t>
            </a:r>
            <a:r>
              <a:rPr lang="en-GB" sz="1200">
                <a:latin typeface="Calibri" panose="020F0502020204030204" pitchFamily="34" charset="0"/>
                <a:ea typeface="Calibri" panose="020F0502020204030204" pitchFamily="34" charset="0"/>
                <a:cs typeface="Calibri" panose="020F0502020204030204" pitchFamily="34" charset="0"/>
              </a:rPr>
              <a:t>’ materials.</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4. </a:t>
            </a:r>
            <a:r>
              <a:rPr lang="en-GB" sz="1200">
                <a:latin typeface="Calibri" panose="020F0502020204030204" pitchFamily="34" charset="0"/>
                <a:ea typeface="Calibri" panose="020F0502020204030204" pitchFamily="34" charset="0"/>
                <a:cs typeface="Calibri" panose="020F0502020204030204" pitchFamily="34" charset="0"/>
              </a:rPr>
              <a:t>Listen first for the general meaning and then repeat it to get more specific details.</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5. </a:t>
            </a:r>
            <a:r>
              <a:rPr lang="en-GB" sz="1200">
                <a:latin typeface="Calibri" panose="020F0502020204030204" pitchFamily="34" charset="0"/>
                <a:ea typeface="Calibri" panose="020F0502020204030204" pitchFamily="34" charset="0"/>
                <a:cs typeface="Calibri" panose="020F0502020204030204" pitchFamily="34" charset="0"/>
              </a:rPr>
              <a:t>If you’re watching films in English, use English subtitles, not subtitles in your language.</a:t>
            </a:r>
          </a:p>
        </p:txBody>
      </p:sp>
      <p:sp>
        <p:nvSpPr>
          <p:cNvPr id="27" name="Rectangle 26">
            <a:extLst>
              <a:ext uri="{FF2B5EF4-FFF2-40B4-BE49-F238E27FC236}">
                <a16:creationId xmlns:a16="http://schemas.microsoft.com/office/drawing/2014/main" id="{E198C0A2-77A7-44A6-BE10-1E8D36ACE3C9}"/>
              </a:ext>
            </a:extLst>
          </p:cNvPr>
          <p:cNvSpPr/>
          <p:nvPr/>
        </p:nvSpPr>
        <p:spPr>
          <a:xfrm>
            <a:off x="645458" y="7005177"/>
            <a:ext cx="5858083" cy="1738809"/>
          </a:xfrm>
          <a:prstGeom prst="rect">
            <a:avLst/>
          </a:prstGeom>
        </p:spPr>
        <p:txBody>
          <a:bodyPr wrap="square">
            <a:spAutoFit/>
          </a:bodyPr>
          <a:lstStyle/>
          <a:p>
            <a:pPr algn="just">
              <a:lnSpc>
                <a:spcPct val="115000"/>
              </a:lnSpc>
              <a:spcAft>
                <a:spcPts val="600"/>
              </a:spcAft>
            </a:pPr>
            <a:r>
              <a:rPr lang="en-GB" sz="1200" b="1">
                <a:latin typeface="Gill Sans MT" panose="020B0502020104020203" pitchFamily="34" charset="0"/>
                <a:ea typeface="Calibri" panose="020F0502020204030204" pitchFamily="34" charset="0"/>
                <a:cs typeface="Calibri" panose="020F0502020204030204" pitchFamily="34" charset="0"/>
              </a:rPr>
              <a:t>PRONUNCIATION</a:t>
            </a:r>
            <a:endParaRPr lang="en-GB" sz="1200" b="1">
              <a:latin typeface="Gill Sans MT" panose="020B0502020104020203" pitchFamily="34" charset="0"/>
              <a:ea typeface="Calibri" panose="020F0502020204030204" pitchFamily="34" charset="0"/>
              <a:cs typeface="Times New Roman" panose="02020603050405020304" pitchFamily="18" charset="0"/>
            </a:endParaRP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1. </a:t>
            </a:r>
            <a:r>
              <a:rPr lang="en-GB" sz="1200">
                <a:latin typeface="Calibri" panose="020F0502020204030204" pitchFamily="34" charset="0"/>
                <a:ea typeface="Calibri" panose="020F0502020204030204" pitchFamily="34" charset="0"/>
                <a:cs typeface="Calibri" panose="020F0502020204030204" pitchFamily="34" charset="0"/>
              </a:rPr>
              <a:t>When practising pronunciation, it is important to listen to yourself and then repeat the exercise you are doing. Try to get better each time. </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2. </a:t>
            </a:r>
            <a:r>
              <a:rPr lang="en-GB" sz="1200">
                <a:latin typeface="Calibri" panose="020F0502020204030204" pitchFamily="34" charset="0"/>
                <a:ea typeface="Calibri" panose="020F0502020204030204" pitchFamily="34" charset="0"/>
                <a:cs typeface="Calibri" panose="020F0502020204030204" pitchFamily="34" charset="0"/>
              </a:rPr>
              <a:t>Repeat the exercise until you are happy. </a:t>
            </a:r>
          </a:p>
          <a:p>
            <a:pPr lvl="0" algn="just">
              <a:lnSpc>
                <a:spcPct val="115000"/>
              </a:lnSpc>
              <a:spcAft>
                <a:spcPts val="1000"/>
              </a:spcAft>
            </a:pPr>
            <a:r>
              <a:rPr lang="en-GB" sz="1200" b="1">
                <a:latin typeface="Calibri" panose="020F0502020204030204" pitchFamily="34" charset="0"/>
                <a:ea typeface="Calibri" panose="020F0502020204030204" pitchFamily="34" charset="0"/>
                <a:cs typeface="Calibri" panose="020F0502020204030204" pitchFamily="34" charset="0"/>
              </a:rPr>
              <a:t>3. </a:t>
            </a:r>
            <a:r>
              <a:rPr lang="en-GB" sz="1200">
                <a:latin typeface="Calibri" panose="020F0502020204030204" pitchFamily="34" charset="0"/>
                <a:ea typeface="Calibri" panose="020F0502020204030204" pitchFamily="34" charset="0"/>
                <a:cs typeface="Calibri" panose="020F0502020204030204" pitchFamily="34" charset="0"/>
              </a:rPr>
              <a:t>Remember, don’t just practise individual sounds but also weak forms, intonation, word and sentence stress etc.</a:t>
            </a:r>
          </a:p>
        </p:txBody>
      </p:sp>
      <p:sp>
        <p:nvSpPr>
          <p:cNvPr id="4" name="Rectangle 3">
            <a:extLst>
              <a:ext uri="{FF2B5EF4-FFF2-40B4-BE49-F238E27FC236}">
                <a16:creationId xmlns:a16="http://schemas.microsoft.com/office/drawing/2014/main" id="{F86AD7DA-B734-490D-AC3E-0AE8B5F319F6}"/>
              </a:ext>
            </a:extLst>
          </p:cNvPr>
          <p:cNvSpPr/>
          <p:nvPr/>
        </p:nvSpPr>
        <p:spPr>
          <a:xfrm>
            <a:off x="949384" y="9032743"/>
            <a:ext cx="4573043" cy="435889"/>
          </a:xfrm>
          <a:prstGeom prst="rect">
            <a:avLst/>
          </a:prstGeom>
        </p:spPr>
        <p:txBody>
          <a:bodyPr wrap="square">
            <a:spAutoFit/>
          </a:bodyPr>
          <a:lstStyle/>
          <a:p>
            <a:pPr marL="457200" algn="ctr">
              <a:lnSpc>
                <a:spcPct val="115000"/>
              </a:lnSpc>
              <a:spcAft>
                <a:spcPts val="1000"/>
              </a:spcAft>
            </a:pPr>
            <a:r>
              <a:rPr lang="en-GB" sz="1000" i="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If you have any questions about any of the above, or if you need more advice, just ask your teacher or the Director of Studies.</a:t>
            </a:r>
            <a:endParaRPr lang="en-GB" sz="1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72CE32-0DC8-4BEF-B273-207F1281C45A}"/>
              </a:ext>
            </a:extLst>
          </p:cNvPr>
          <p:cNvSpPr/>
          <p:nvPr/>
        </p:nvSpPr>
        <p:spPr>
          <a:xfrm>
            <a:off x="559398" y="3767850"/>
            <a:ext cx="5821942" cy="1293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F27D56C5-FF67-4E01-8C20-D78556D2E227}"/>
              </a:ext>
            </a:extLst>
          </p:cNvPr>
          <p:cNvSpPr>
            <a:spLocks noGrp="1"/>
          </p:cNvSpPr>
          <p:nvPr>
            <p:ph type="sldNum" sz="quarter" idx="12"/>
          </p:nvPr>
        </p:nvSpPr>
        <p:spPr/>
        <p:txBody>
          <a:bodyPr/>
          <a:lstStyle/>
          <a:p>
            <a:fld id="{F4B54143-4A7D-48E2-B99E-606F831BC0BC}" type="slidenum">
              <a:rPr lang="en-GB" smtClean="0"/>
              <a:t>7</a:t>
            </a:fld>
            <a:endParaRPr lang="en-GB"/>
          </a:p>
        </p:txBody>
      </p:sp>
      <p:sp>
        <p:nvSpPr>
          <p:cNvPr id="9" name="TextBox 8">
            <a:extLst>
              <a:ext uri="{FF2B5EF4-FFF2-40B4-BE49-F238E27FC236}">
                <a16:creationId xmlns:a16="http://schemas.microsoft.com/office/drawing/2014/main" id="{8B2CCF1B-8CF9-4DA8-9971-3299F55DF3C9}"/>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STUDYING</a:t>
            </a:r>
          </a:p>
        </p:txBody>
      </p:sp>
      <p:sp>
        <p:nvSpPr>
          <p:cNvPr id="10" name="TextBox 9">
            <a:extLst>
              <a:ext uri="{FF2B5EF4-FFF2-40B4-BE49-F238E27FC236}">
                <a16:creationId xmlns:a16="http://schemas.microsoft.com/office/drawing/2014/main" id="{6360C553-0E52-4921-A147-8590FD1336FC}"/>
              </a:ext>
            </a:extLst>
          </p:cNvPr>
          <p:cNvSpPr txBox="1"/>
          <p:nvPr/>
        </p:nvSpPr>
        <p:spPr>
          <a:xfrm>
            <a:off x="260798" y="378701"/>
            <a:ext cx="6336405" cy="492443"/>
          </a:xfrm>
          <a:prstGeom prst="rect">
            <a:avLst/>
          </a:prstGeom>
          <a:noFill/>
        </p:spPr>
        <p:txBody>
          <a:bodyPr wrap="square" rtlCol="0">
            <a:spAutoFit/>
          </a:bodyPr>
          <a:lstStyle/>
          <a:p>
            <a:pPr algn="ctr"/>
            <a:r>
              <a:rPr lang="en-GB" sz="2600" b="1">
                <a:latin typeface="Gill Sans MT" panose="020B0502020104020203" pitchFamily="34" charset="0"/>
              </a:rPr>
              <a:t>SELF-STUDY</a:t>
            </a:r>
          </a:p>
        </p:txBody>
      </p:sp>
      <p:sp>
        <p:nvSpPr>
          <p:cNvPr id="12" name="Rectangle 11">
            <a:extLst>
              <a:ext uri="{FF2B5EF4-FFF2-40B4-BE49-F238E27FC236}">
                <a16:creationId xmlns:a16="http://schemas.microsoft.com/office/drawing/2014/main" id="{CE0D6F18-B10E-4A4C-B5DE-FE87DF9CB2DB}"/>
              </a:ext>
            </a:extLst>
          </p:cNvPr>
          <p:cNvSpPr/>
          <p:nvPr/>
        </p:nvSpPr>
        <p:spPr>
          <a:xfrm>
            <a:off x="476660" y="1089588"/>
            <a:ext cx="6031716" cy="2600712"/>
          </a:xfrm>
          <a:prstGeom prst="rect">
            <a:avLst/>
          </a:prstGeom>
        </p:spPr>
        <p:txBody>
          <a:bodyPr wrap="square" lIns="91440" tIns="45720" rIns="91440" bIns="45720" anchor="t">
            <a:spAutoFit/>
          </a:bodyPr>
          <a:lstStyle/>
          <a:p>
            <a:pPr>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MULTIMEDIA CENTRES</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The Multimedia Centre (MMC) is a study room with 12 students’ computers, 1 teacher’s computer and other resources where you can have class activities or study by yourself.</a:t>
            </a:r>
          </a:p>
          <a:p>
            <a:pPr algn="just">
              <a:spcAft>
                <a:spcPts val="1000"/>
              </a:spcAft>
            </a:pPr>
            <a:r>
              <a:rPr lang="en-GB" sz="1200" b="1">
                <a:latin typeface="Calibri" panose="020F0502020204030204" pitchFamily="34" charset="0"/>
                <a:ea typeface="Calibri" panose="020F0502020204030204" pitchFamily="34" charset="0"/>
                <a:cs typeface="Times New Roman" panose="02020603050405020304" pitchFamily="18" charset="0"/>
              </a:rPr>
              <a:t>When</a:t>
            </a:r>
            <a:r>
              <a:rPr lang="en-GB" sz="1200">
                <a:latin typeface="Calibri" panose="020F0502020204030204" pitchFamily="34" charset="0"/>
                <a:ea typeface="Calibri" panose="020F0502020204030204" pitchFamily="34" charset="0"/>
                <a:cs typeface="Times New Roman" panose="02020603050405020304" pitchFamily="18" charset="0"/>
              </a:rPr>
              <a:t>: 8.45 - 9.15 /10.45 - 11.15 /12:45 - 14.00 /15:30 - 17:20 (16.50 on Fridays)</a:t>
            </a:r>
          </a:p>
          <a:p>
            <a:pPr algn="just">
              <a:spcAft>
                <a:spcPts val="1000"/>
              </a:spcAft>
            </a:pPr>
            <a:r>
              <a:rPr lang="en-GB" sz="1200" b="1">
                <a:latin typeface="Calibri"/>
                <a:ea typeface="Calibri" panose="020F0502020204030204" pitchFamily="34" charset="0"/>
                <a:cs typeface="Times New Roman"/>
              </a:rPr>
              <a:t>Help</a:t>
            </a:r>
            <a:r>
              <a:rPr lang="en-GB" sz="1200">
                <a:latin typeface="Calibri"/>
                <a:ea typeface="Calibri" panose="020F0502020204030204" pitchFamily="34" charset="0"/>
                <a:cs typeface="Times New Roman"/>
              </a:rPr>
              <a:t>: There is a teacher on hand to help you between 3.45 - 4.45 Monday – Thursday.</a:t>
            </a:r>
          </a:p>
          <a:p>
            <a:pPr algn="just">
              <a:spcAft>
                <a:spcPts val="1000"/>
              </a:spcAft>
            </a:pPr>
            <a:r>
              <a:rPr lang="en-GB" sz="1200" b="1">
                <a:latin typeface="Calibri"/>
                <a:ea typeface="Calibri" panose="020F0502020204030204" pitchFamily="34" charset="0"/>
                <a:cs typeface="Times New Roman"/>
              </a:rPr>
              <a:t>Private Study:</a:t>
            </a:r>
            <a:r>
              <a:rPr lang="en-GB" sz="1200">
                <a:latin typeface="Calibri"/>
                <a:ea typeface="Calibri" panose="020F0502020204030204" pitchFamily="34" charset="0"/>
                <a:cs typeface="Times New Roman"/>
              </a:rPr>
              <a:t> you can also use free classrooms to study in from 15.30 - 17.20.</a:t>
            </a:r>
          </a:p>
          <a:p>
            <a:pPr algn="just">
              <a:spcAft>
                <a:spcPts val="1000"/>
              </a:spcAft>
            </a:pPr>
            <a:r>
              <a:rPr lang="en-GB" sz="1200" b="1">
                <a:latin typeface="Calibri"/>
                <a:ea typeface="Calibri" panose="020F0502020204030204" pitchFamily="34" charset="0"/>
                <a:cs typeface="Times New Roman"/>
              </a:rPr>
              <a:t>To use the MMC (room 007) computers:</a:t>
            </a:r>
          </a:p>
          <a:p>
            <a:pPr algn="just">
              <a:spcAft>
                <a:spcPts val="1000"/>
              </a:spcAft>
            </a:pPr>
            <a:r>
              <a:rPr lang="en-GB" sz="1200" b="1">
                <a:latin typeface="Calibri"/>
                <a:ea typeface="Calibri" panose="020F0502020204030204" pitchFamily="34" charset="0"/>
                <a:cs typeface="Times New Roman"/>
              </a:rPr>
              <a:t>Username = your </a:t>
            </a:r>
            <a:r>
              <a:rPr lang="en-GB" sz="1200" b="1" err="1">
                <a:latin typeface="Calibri"/>
                <a:ea typeface="Calibri" panose="020F0502020204030204" pitchFamily="34" charset="0"/>
                <a:cs typeface="Times New Roman"/>
              </a:rPr>
              <a:t>elc</a:t>
            </a:r>
            <a:r>
              <a:rPr lang="en-GB" sz="1200" b="1">
                <a:latin typeface="Calibri"/>
                <a:ea typeface="Calibri" panose="020F0502020204030204" pitchFamily="34" charset="0"/>
                <a:cs typeface="Times New Roman"/>
              </a:rPr>
              <a:t> student number  Password = English1969!</a:t>
            </a:r>
          </a:p>
          <a:p>
            <a:pPr algn="just">
              <a:spcAft>
                <a:spcPts val="1000"/>
              </a:spcAft>
            </a:pPr>
            <a:endParaRPr lang="en-GB" sz="1200" b="1">
              <a:latin typeface="Calibri"/>
              <a:ea typeface="Calibri" panose="020F0502020204030204" pitchFamily="34" charset="0"/>
              <a:cs typeface="Times New Roman"/>
            </a:endParaRPr>
          </a:p>
        </p:txBody>
      </p:sp>
      <p:sp>
        <p:nvSpPr>
          <p:cNvPr id="13" name="Rectangle 12">
            <a:extLst>
              <a:ext uri="{FF2B5EF4-FFF2-40B4-BE49-F238E27FC236}">
                <a16:creationId xmlns:a16="http://schemas.microsoft.com/office/drawing/2014/main" id="{41C449B9-29E1-40DA-BC17-3C891C4D4554}"/>
              </a:ext>
            </a:extLst>
          </p:cNvPr>
          <p:cNvSpPr/>
          <p:nvPr/>
        </p:nvSpPr>
        <p:spPr>
          <a:xfrm>
            <a:off x="476660" y="5144516"/>
            <a:ext cx="6031716" cy="2031325"/>
          </a:xfrm>
          <a:prstGeom prst="rect">
            <a:avLst/>
          </a:prstGeom>
        </p:spPr>
        <p:txBody>
          <a:bodyPr wrap="square">
            <a:spAutoFit/>
          </a:bodyPr>
          <a:lstStyle/>
          <a:p>
            <a:pPr algn="just">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SELF-STUDY MATERIALS</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algn="just">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There is a wide range of Cambridge and IELTS exam practice materials as well as exercises to practise listening and pronunciation. In addition, there are grammar and vocabulary books, and books on specialist subjects. Students can use the multimedia centre to access Guided </a:t>
            </a:r>
            <a:r>
              <a:rPr lang="en-GB" sz="1200" err="1">
                <a:latin typeface="Calibri" panose="020F0502020204030204" pitchFamily="34" charset="0"/>
                <a:ea typeface="Calibri" panose="020F0502020204030204" pitchFamily="34" charset="0"/>
                <a:cs typeface="Times New Roman" panose="02020603050405020304" pitchFamily="18" charset="0"/>
              </a:rPr>
              <a:t>e-learning</a:t>
            </a:r>
            <a:r>
              <a:rPr lang="en-GB" sz="1200">
                <a:latin typeface="Calibri" panose="020F0502020204030204" pitchFamily="34" charset="0"/>
                <a:ea typeface="Calibri" panose="020F0502020204030204" pitchFamily="34" charset="0"/>
                <a:cs typeface="Times New Roman" panose="02020603050405020304" pitchFamily="18" charset="0"/>
              </a:rPr>
              <a:t> and the Study Zone.</a:t>
            </a:r>
          </a:p>
          <a:p>
            <a:pPr algn="just">
              <a:spcAft>
                <a:spcPts val="1000"/>
              </a:spcAft>
            </a:pPr>
            <a:r>
              <a:rPr lang="en-GB" sz="1200" b="1">
                <a:latin typeface="Calibri" panose="020F0502020204030204" pitchFamily="34" charset="0"/>
                <a:ea typeface="Calibri" panose="020F0502020204030204" pitchFamily="34" charset="0"/>
                <a:cs typeface="Times New Roman" panose="02020603050405020304" pitchFamily="18" charset="0"/>
              </a:rPr>
              <a:t>GEL log in: Username = your </a:t>
            </a:r>
            <a:r>
              <a:rPr lang="en-GB" sz="1200" b="1" err="1">
                <a:latin typeface="Calibri" panose="020F0502020204030204" pitchFamily="34" charset="0"/>
                <a:ea typeface="Calibri" panose="020F0502020204030204" pitchFamily="34" charset="0"/>
                <a:cs typeface="Times New Roman" panose="02020603050405020304" pitchFamily="18" charset="0"/>
              </a:rPr>
              <a:t>elc</a:t>
            </a:r>
            <a:r>
              <a:rPr lang="en-GB" sz="1200" b="1">
                <a:latin typeface="Calibri" panose="020F0502020204030204" pitchFamily="34" charset="0"/>
                <a:ea typeface="Calibri" panose="020F0502020204030204" pitchFamily="34" charset="0"/>
                <a:cs typeface="Times New Roman" panose="02020603050405020304" pitchFamily="18" charset="0"/>
              </a:rPr>
              <a:t> student number; Password = your </a:t>
            </a:r>
            <a:r>
              <a:rPr lang="en-GB" sz="1200" b="1" err="1">
                <a:latin typeface="Calibri" panose="020F0502020204030204" pitchFamily="34" charset="0"/>
                <a:ea typeface="Calibri" panose="020F0502020204030204" pitchFamily="34" charset="0"/>
                <a:cs typeface="Times New Roman" panose="02020603050405020304" pitchFamily="18" charset="0"/>
              </a:rPr>
              <a:t>elc</a:t>
            </a:r>
            <a:r>
              <a:rPr lang="en-GB" sz="1200" b="1">
                <a:latin typeface="Calibri" panose="020F0502020204030204" pitchFamily="34" charset="0"/>
                <a:ea typeface="Calibri" panose="020F0502020204030204" pitchFamily="34" charset="0"/>
                <a:cs typeface="Times New Roman" panose="02020603050405020304" pitchFamily="18" charset="0"/>
              </a:rPr>
              <a:t> student number</a:t>
            </a:r>
          </a:p>
          <a:p>
            <a:pPr algn="just">
              <a:spcAft>
                <a:spcPts val="1000"/>
              </a:spcAft>
            </a:pPr>
            <a:r>
              <a:rPr lang="en-GB" sz="1200" b="1">
                <a:latin typeface="Gill Sans MT" panose="020B0502020104020203" pitchFamily="34" charset="0"/>
                <a:ea typeface="Calibri" panose="020F0502020204030204" pitchFamily="34" charset="0"/>
                <a:cs typeface="Times New Roman" panose="02020603050405020304" pitchFamily="18" charset="0"/>
              </a:rPr>
              <a:t>You can borrow:</a:t>
            </a:r>
            <a:r>
              <a:rPr lang="en-GB" sz="1200">
                <a:latin typeface="Gill Sans MT" panose="020B0502020104020203" pitchFamily="34" charset="0"/>
                <a:ea typeface="Calibri" panose="020F0502020204030204" pitchFamily="34" charset="0"/>
                <a:cs typeface="Times New Roman" panose="02020603050405020304" pitchFamily="18" charset="0"/>
              </a:rPr>
              <a:t> </a:t>
            </a:r>
            <a:r>
              <a:rPr lang="en-GB" sz="1200">
                <a:latin typeface="Calibri" panose="020F0502020204030204" pitchFamily="34" charset="0"/>
                <a:ea typeface="Calibri" panose="020F0502020204030204" pitchFamily="34" charset="0"/>
                <a:cs typeface="Times New Roman" panose="02020603050405020304" pitchFamily="18" charset="0"/>
              </a:rPr>
              <a:t>novels, graded readers and DVDs. Do not forget these </a:t>
            </a:r>
            <a:r>
              <a:rPr lang="en-GB" sz="1200" b="1">
                <a:latin typeface="Calibri" panose="020F0502020204030204" pitchFamily="34" charset="0"/>
                <a:ea typeface="Calibri" panose="020F0502020204030204" pitchFamily="34" charset="0"/>
                <a:cs typeface="Times New Roman" panose="02020603050405020304" pitchFamily="18" charset="0"/>
              </a:rPr>
              <a:t>must be signed out</a:t>
            </a:r>
            <a:r>
              <a:rPr lang="en-GB" sz="1200">
                <a:latin typeface="Calibri" panose="020F0502020204030204" pitchFamily="34" charset="0"/>
                <a:ea typeface="Calibri" panose="020F0502020204030204" pitchFamily="34" charset="0"/>
                <a:cs typeface="Times New Roman" panose="02020603050405020304" pitchFamily="18" charset="0"/>
              </a:rPr>
              <a:t>.</a:t>
            </a:r>
          </a:p>
          <a:p>
            <a:pPr algn="just">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All the other materials in the centre </a:t>
            </a:r>
            <a:r>
              <a:rPr lang="en-GB" sz="1200" b="1">
                <a:latin typeface="Calibri" panose="020F0502020204030204" pitchFamily="34" charset="0"/>
                <a:ea typeface="Calibri" panose="020F0502020204030204" pitchFamily="34" charset="0"/>
                <a:cs typeface="Times New Roman" panose="02020603050405020304" pitchFamily="18" charset="0"/>
              </a:rPr>
              <a:t>cannot</a:t>
            </a:r>
            <a:r>
              <a:rPr lang="en-GB" sz="1200">
                <a:latin typeface="Calibri" panose="020F0502020204030204" pitchFamily="34" charset="0"/>
                <a:ea typeface="Calibri" panose="020F0502020204030204" pitchFamily="34" charset="0"/>
                <a:cs typeface="Times New Roman" panose="02020603050405020304" pitchFamily="18" charset="0"/>
              </a:rPr>
              <a:t> be taken home.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B723265-EC93-40DD-BA47-3A1DD3AA80EB}"/>
              </a:ext>
            </a:extLst>
          </p:cNvPr>
          <p:cNvSpPr/>
          <p:nvPr/>
        </p:nvSpPr>
        <p:spPr>
          <a:xfrm>
            <a:off x="645457" y="3870487"/>
            <a:ext cx="4652682" cy="1092607"/>
          </a:xfrm>
          <a:prstGeom prst="rect">
            <a:avLst/>
          </a:prstGeom>
        </p:spPr>
        <p:txBody>
          <a:bodyPr wrap="square">
            <a:spAutoFit/>
          </a:bodyPr>
          <a:lstStyle/>
          <a:p>
            <a:pPr>
              <a:spcAft>
                <a:spcPts val="600"/>
              </a:spcAft>
            </a:pPr>
            <a:r>
              <a:rPr lang="en-GB" sz="1200" b="1">
                <a:latin typeface="Gill Sans MT" panose="020B0502020104020203" pitchFamily="34" charset="0"/>
                <a:ea typeface="Calibri" panose="020F0502020204030204" pitchFamily="34" charset="0"/>
                <a:cs typeface="Times New Roman" panose="02020603050405020304" pitchFamily="18" charset="0"/>
              </a:rPr>
              <a:t>IMPORTANT RULES</a:t>
            </a:r>
            <a:endParaRPr lang="en-GB" sz="1200">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Do not use laptops in the MMC. </a:t>
            </a: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Put back all materials in the correct place.</a:t>
            </a:r>
          </a:p>
          <a:p>
            <a:pPr marL="342900" lvl="0" indent="-342900">
              <a:spcAft>
                <a:spcPts val="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Do not eat or drink in the MMC.</a:t>
            </a:r>
          </a:p>
          <a:p>
            <a:pPr marL="342900" lvl="0" indent="-342900">
              <a:spcAft>
                <a:spcPts val="1000"/>
              </a:spcAft>
              <a:buFont typeface="Symbol" panose="05050102010706020507" pitchFamily="18" charset="2"/>
              <a:buChar char=""/>
            </a:pPr>
            <a:r>
              <a:rPr lang="en-GB" sz="1200">
                <a:latin typeface="Calibri" panose="020F0502020204030204" pitchFamily="34" charset="0"/>
                <a:ea typeface="Calibri" panose="020F0502020204030204" pitchFamily="34" charset="0"/>
                <a:cs typeface="Times New Roman" panose="02020603050405020304" pitchFamily="18" charset="0"/>
              </a:rPr>
              <a:t>Do not chat loudly as it is a study area.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E7625CA4-F07E-4F2F-BB3C-6AFFCCF457E9}"/>
              </a:ext>
            </a:extLst>
          </p:cNvPr>
          <p:cNvSpPr/>
          <p:nvPr/>
        </p:nvSpPr>
        <p:spPr>
          <a:xfrm>
            <a:off x="621254" y="7175841"/>
            <a:ext cx="5698229" cy="723275"/>
          </a:xfrm>
          <a:prstGeom prst="rect">
            <a:avLst/>
          </a:prstGeom>
        </p:spPr>
        <p:txBody>
          <a:bodyPr wrap="square">
            <a:spAutoFit/>
          </a:bodyPr>
          <a:lstStyle/>
          <a:p>
            <a:pPr>
              <a:spcAft>
                <a:spcPts val="600"/>
              </a:spcAft>
            </a:pPr>
            <a:r>
              <a:rPr lang="en-GB" sz="1200" b="1">
                <a:latin typeface="Gill Sans MT" panose="020B0502020104020203" pitchFamily="34" charset="0"/>
                <a:cs typeface="Times New Roman" panose="02020603050405020304" pitchFamily="18" charset="0"/>
              </a:rPr>
              <a:t>WI-FI</a:t>
            </a:r>
          </a:p>
          <a:p>
            <a:pPr>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If you prefer to use your own laptop or phone to study, there Is free Wi-Fi access. See the noticeboards for the password or ask in the office.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62A4FEEC-835A-4CDB-912A-12B394955159}"/>
              </a:ext>
            </a:extLst>
          </p:cNvPr>
          <p:cNvSpPr/>
          <p:nvPr/>
        </p:nvSpPr>
        <p:spPr>
          <a:xfrm>
            <a:off x="476660" y="8281023"/>
            <a:ext cx="6031716" cy="1092607"/>
          </a:xfrm>
          <a:prstGeom prst="rect">
            <a:avLst/>
          </a:prstGeom>
        </p:spPr>
        <p:txBody>
          <a:bodyPr wrap="square">
            <a:spAutoFit/>
          </a:bodyPr>
          <a:lstStyle/>
          <a:p>
            <a:pPr>
              <a:spcAft>
                <a:spcPts val="600"/>
              </a:spcAft>
            </a:pPr>
            <a:r>
              <a:rPr lang="en-GB" sz="1200" b="1">
                <a:latin typeface="Gill Sans MT" panose="020B0502020104020203" pitchFamily="34" charset="0"/>
                <a:cs typeface="Times New Roman" panose="02020603050405020304" pitchFamily="18" charset="0"/>
              </a:rPr>
              <a:t>LIBRARY/BOOKS</a:t>
            </a:r>
          </a:p>
          <a:p>
            <a:pPr>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Every class has a small classroom library with graded readers specifically chosen for the level of the students in that class.  The books can be </a:t>
            </a:r>
            <a:r>
              <a:rPr lang="en-GB" sz="1200" b="1">
                <a:latin typeface="Calibri" panose="020F0502020204030204" pitchFamily="34" charset="0"/>
                <a:ea typeface="Calibri" panose="020F0502020204030204" pitchFamily="34" charset="0"/>
                <a:cs typeface="Times New Roman" panose="02020603050405020304" pitchFamily="18" charset="0"/>
              </a:rPr>
              <a:t>signed out </a:t>
            </a:r>
            <a:r>
              <a:rPr lang="en-GB" sz="1200">
                <a:latin typeface="Calibri" panose="020F0502020204030204" pitchFamily="34" charset="0"/>
                <a:ea typeface="Calibri" panose="020F0502020204030204" pitchFamily="34" charset="0"/>
                <a:cs typeface="Times New Roman" panose="02020603050405020304" pitchFamily="18" charset="0"/>
              </a:rPr>
              <a:t>in the classroom. You can also borrow books from the Multimedia Centre and, if you wish, you can become a member of Bristol City Library (next to the Cathedral in the centre).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10BD8058-D24D-4C5C-A6EF-03E9907E270F}"/>
              </a:ext>
            </a:extLst>
          </p:cNvPr>
          <p:cNvSpPr/>
          <p:nvPr/>
        </p:nvSpPr>
        <p:spPr>
          <a:xfrm>
            <a:off x="559397" y="7119748"/>
            <a:ext cx="5821942" cy="873696"/>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5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3558E0A-CEF1-470A-A1F2-83085804A8F7}"/>
              </a:ext>
            </a:extLst>
          </p:cNvPr>
          <p:cNvSpPr/>
          <p:nvPr/>
        </p:nvSpPr>
        <p:spPr>
          <a:xfrm>
            <a:off x="503224" y="8103657"/>
            <a:ext cx="5902933" cy="11900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12E100A-EEB3-4CCB-8E3F-FC750855D3F6}"/>
              </a:ext>
            </a:extLst>
          </p:cNvPr>
          <p:cNvSpPr/>
          <p:nvPr/>
        </p:nvSpPr>
        <p:spPr>
          <a:xfrm>
            <a:off x="503224" y="1284606"/>
            <a:ext cx="5902933" cy="9962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CC36EE5C-B8AF-4BA7-9EC8-DB9E72BDC432}"/>
              </a:ext>
            </a:extLst>
          </p:cNvPr>
          <p:cNvSpPr>
            <a:spLocks noGrp="1"/>
          </p:cNvSpPr>
          <p:nvPr>
            <p:ph type="sldNum" sz="quarter" idx="12"/>
          </p:nvPr>
        </p:nvSpPr>
        <p:spPr/>
        <p:txBody>
          <a:bodyPr/>
          <a:lstStyle/>
          <a:p>
            <a:fld id="{F4B54143-4A7D-48E2-B99E-606F831BC0BC}" type="slidenum">
              <a:rPr lang="en-GB" smtClean="0"/>
              <a:t>8</a:t>
            </a:fld>
            <a:endParaRPr lang="en-GB"/>
          </a:p>
        </p:txBody>
      </p:sp>
      <p:sp>
        <p:nvSpPr>
          <p:cNvPr id="9" name="TextBox 8">
            <a:extLst>
              <a:ext uri="{FF2B5EF4-FFF2-40B4-BE49-F238E27FC236}">
                <a16:creationId xmlns:a16="http://schemas.microsoft.com/office/drawing/2014/main" id="{866FF121-D537-4A53-A8CD-A160DE342958}"/>
              </a:ext>
            </a:extLst>
          </p:cNvPr>
          <p:cNvSpPr txBox="1"/>
          <p:nvPr/>
        </p:nvSpPr>
        <p:spPr>
          <a:xfrm>
            <a:off x="260798" y="160257"/>
            <a:ext cx="6336405" cy="292388"/>
          </a:xfrm>
          <a:prstGeom prst="rect">
            <a:avLst/>
          </a:prstGeom>
          <a:noFill/>
        </p:spPr>
        <p:txBody>
          <a:bodyPr wrap="square" rtlCol="0">
            <a:spAutoFit/>
          </a:bodyPr>
          <a:lstStyle/>
          <a:p>
            <a:pPr algn="ctr"/>
            <a:r>
              <a:rPr lang="en-GB" sz="1300" spc="300">
                <a:latin typeface="Gill Sans MT" panose="020B0502020104020203" pitchFamily="34" charset="0"/>
              </a:rPr>
              <a:t>STUDYING</a:t>
            </a:r>
          </a:p>
        </p:txBody>
      </p:sp>
      <p:sp>
        <p:nvSpPr>
          <p:cNvPr id="10" name="TextBox 9">
            <a:extLst>
              <a:ext uri="{FF2B5EF4-FFF2-40B4-BE49-F238E27FC236}">
                <a16:creationId xmlns:a16="http://schemas.microsoft.com/office/drawing/2014/main" id="{55BB6F82-20EC-4EAE-9D63-8F228F614799}"/>
              </a:ext>
            </a:extLst>
          </p:cNvPr>
          <p:cNvSpPr txBox="1"/>
          <p:nvPr/>
        </p:nvSpPr>
        <p:spPr>
          <a:xfrm>
            <a:off x="260798" y="378701"/>
            <a:ext cx="6336405" cy="923330"/>
          </a:xfrm>
          <a:prstGeom prst="rect">
            <a:avLst/>
          </a:prstGeom>
          <a:noFill/>
        </p:spPr>
        <p:txBody>
          <a:bodyPr wrap="square" rtlCol="0">
            <a:spAutoFit/>
          </a:bodyPr>
          <a:lstStyle/>
          <a:p>
            <a:pPr algn="ctr"/>
            <a:r>
              <a:rPr lang="en-GB" sz="2600" b="1">
                <a:latin typeface="Gill Sans MT" panose="020B0502020104020203" pitchFamily="34" charset="0"/>
              </a:rPr>
              <a:t>ELC E-LEARNING </a:t>
            </a:r>
            <a:r>
              <a:rPr lang="en-GB" sz="1400" b="1">
                <a:latin typeface="Gill Sans MT" panose="020B0502020104020203" pitchFamily="34" charset="0"/>
              </a:rPr>
              <a:t>&amp; OTHER RESOURCES</a:t>
            </a:r>
          </a:p>
          <a:p>
            <a:pPr algn="ctr"/>
            <a:r>
              <a:rPr lang="en-GB" sz="1400" b="1">
                <a:latin typeface="Gill Sans MT" panose="020B0502020104020203" pitchFamily="34" charset="0"/>
              </a:rPr>
              <a:t>www.elcbristol.co.uk/study-zone/</a:t>
            </a:r>
          </a:p>
          <a:p>
            <a:pPr algn="ctr"/>
            <a:endParaRPr lang="en-GB" sz="1400" b="1">
              <a:latin typeface="Gill Sans MT" panose="020B0502020104020203" pitchFamily="34" charset="0"/>
            </a:endParaRPr>
          </a:p>
        </p:txBody>
      </p:sp>
      <p:sp>
        <p:nvSpPr>
          <p:cNvPr id="18" name="TextBox 17">
            <a:extLst>
              <a:ext uri="{FF2B5EF4-FFF2-40B4-BE49-F238E27FC236}">
                <a16:creationId xmlns:a16="http://schemas.microsoft.com/office/drawing/2014/main" id="{6E3394DE-4506-47E0-B118-B0B75C35C891}"/>
              </a:ext>
            </a:extLst>
          </p:cNvPr>
          <p:cNvSpPr txBox="1"/>
          <p:nvPr/>
        </p:nvSpPr>
        <p:spPr>
          <a:xfrm>
            <a:off x="547616" y="1306122"/>
            <a:ext cx="5768482" cy="954107"/>
          </a:xfrm>
          <a:prstGeom prst="rect">
            <a:avLst/>
          </a:prstGeom>
          <a:noFill/>
        </p:spPr>
        <p:txBody>
          <a:bodyPr wrap="square" rtlCol="0">
            <a:spAutoFit/>
          </a:bodyPr>
          <a:lstStyle/>
          <a:p>
            <a:pPr algn="just"/>
            <a:r>
              <a:rPr lang="en-GB" sz="1200" b="1">
                <a:latin typeface="Gill Sans MT" panose="020B0502020104020203" pitchFamily="34" charset="0"/>
              </a:rPr>
              <a:t>WHY USE ELC E-LEARNING?</a:t>
            </a:r>
          </a:p>
          <a:p>
            <a:pPr algn="just"/>
            <a:r>
              <a:rPr lang="en-GB" sz="1100"/>
              <a:t>It is an excellent way to improve your English, working at your own pace and level, on whichever device suits you, including your mobile phone. You choose which skills to work on and practise as little or as much as you like. It’s a great way to prepare for your course in Bristol, supplement your studies while you’re here and even continue your progress after you’ve left us.</a:t>
            </a:r>
          </a:p>
        </p:txBody>
      </p:sp>
      <p:sp>
        <p:nvSpPr>
          <p:cNvPr id="19" name="TextBox 18">
            <a:extLst>
              <a:ext uri="{FF2B5EF4-FFF2-40B4-BE49-F238E27FC236}">
                <a16:creationId xmlns:a16="http://schemas.microsoft.com/office/drawing/2014/main" id="{EB85312D-155E-4505-BB6C-70153803FBA2}"/>
              </a:ext>
            </a:extLst>
          </p:cNvPr>
          <p:cNvSpPr txBox="1"/>
          <p:nvPr/>
        </p:nvSpPr>
        <p:spPr>
          <a:xfrm>
            <a:off x="503226" y="2419825"/>
            <a:ext cx="6005155" cy="461665"/>
          </a:xfrm>
          <a:prstGeom prst="rect">
            <a:avLst/>
          </a:prstGeom>
          <a:noFill/>
        </p:spPr>
        <p:txBody>
          <a:bodyPr wrap="square" lIns="91440" tIns="45720" rIns="91440" bIns="45720" rtlCol="0" anchor="t">
            <a:spAutoFit/>
          </a:bodyPr>
          <a:lstStyle/>
          <a:p>
            <a:pPr algn="just"/>
            <a:r>
              <a:rPr lang="en-GB" sz="1200" b="1">
                <a:latin typeface="Gill Sans MT"/>
              </a:rPr>
              <a:t>WHEN CAN I USE IT?</a:t>
            </a:r>
          </a:p>
          <a:p>
            <a:pPr algn="just"/>
            <a:r>
              <a:rPr lang="en-GB" sz="1200"/>
              <a:t>You can start using it from the moment you enrol until 3 months after your course finishes.</a:t>
            </a:r>
            <a:endParaRPr lang="en-GB" sz="1200">
              <a:cs typeface="Calibri"/>
            </a:endParaRPr>
          </a:p>
        </p:txBody>
      </p:sp>
      <p:sp>
        <p:nvSpPr>
          <p:cNvPr id="20" name="TextBox 19">
            <a:extLst>
              <a:ext uri="{FF2B5EF4-FFF2-40B4-BE49-F238E27FC236}">
                <a16:creationId xmlns:a16="http://schemas.microsoft.com/office/drawing/2014/main" id="{0D269656-2D0B-4D0D-BF70-8A30EF856B08}"/>
              </a:ext>
            </a:extLst>
          </p:cNvPr>
          <p:cNvSpPr txBox="1"/>
          <p:nvPr/>
        </p:nvSpPr>
        <p:spPr>
          <a:xfrm>
            <a:off x="503227" y="2918819"/>
            <a:ext cx="3832106" cy="2685351"/>
          </a:xfrm>
          <a:prstGeom prst="rect">
            <a:avLst/>
          </a:prstGeom>
          <a:noFill/>
        </p:spPr>
        <p:txBody>
          <a:bodyPr wrap="square" rtlCol="0">
            <a:spAutoFit/>
          </a:bodyPr>
          <a:lstStyle/>
          <a:p>
            <a:r>
              <a:rPr lang="en-GB" sz="1200" b="1">
                <a:latin typeface="Gill Sans MT" panose="020B0502020104020203" pitchFamily="34" charset="0"/>
              </a:rPr>
              <a:t>WHAT MATERIALS ARE ON THE STUDY PAGE?</a:t>
            </a:r>
          </a:p>
          <a:p>
            <a:endParaRPr lang="en-GB" sz="600" b="1">
              <a:latin typeface="Gill Sans MT" panose="020B0502020104020203" pitchFamily="34" charset="0"/>
            </a:endParaRPr>
          </a:p>
          <a:p>
            <a:pPr algn="just"/>
            <a:r>
              <a:rPr lang="en-GB" sz="1050" b="1">
                <a:latin typeface="Gill Sans MT" panose="020B0502020104020203" pitchFamily="34" charset="0"/>
              </a:rPr>
              <a:t>Skills Work: </a:t>
            </a:r>
            <a:r>
              <a:rPr lang="en-GB" sz="1050">
                <a:latin typeface="Gill Sans MT" panose="020B0502020104020203" pitchFamily="34" charset="0"/>
              </a:rPr>
              <a:t>find listening difficult? Want to improve your reading speed? Focus on your weaknesses and work to get better.</a:t>
            </a:r>
          </a:p>
          <a:p>
            <a:pPr algn="just"/>
            <a:endParaRPr lang="en-GB" sz="500">
              <a:latin typeface="Gill Sans MT" panose="020B0502020104020203" pitchFamily="34" charset="0"/>
            </a:endParaRPr>
          </a:p>
          <a:p>
            <a:pPr algn="just"/>
            <a:r>
              <a:rPr lang="en-GB" sz="1050" b="1">
                <a:latin typeface="Gill Sans MT" panose="020B0502020104020203" pitchFamily="34" charset="0"/>
              </a:rPr>
              <a:t>Grammar Practice:</a:t>
            </a:r>
            <a:r>
              <a:rPr lang="en-GB" sz="1050">
                <a:latin typeface="Gill Sans MT" panose="020B0502020104020203" pitchFamily="34" charset="0"/>
              </a:rPr>
              <a:t> choose a grammar point from the list, read clear explanations and try a variety of practice exercises.</a:t>
            </a:r>
          </a:p>
          <a:p>
            <a:pPr algn="just"/>
            <a:endParaRPr lang="en-GB" sz="500" b="1">
              <a:latin typeface="Gill Sans MT" panose="020B0502020104020203" pitchFamily="34" charset="0"/>
            </a:endParaRPr>
          </a:p>
          <a:p>
            <a:pPr algn="just"/>
            <a:r>
              <a:rPr lang="en-GB" sz="1050" b="1">
                <a:latin typeface="Gill Sans MT" panose="020B0502020104020203" pitchFamily="34" charset="0"/>
              </a:rPr>
              <a:t>Study Plan: </a:t>
            </a:r>
            <a:r>
              <a:rPr lang="en-GB" sz="1050">
                <a:latin typeface="Gill Sans MT" panose="020B0502020104020203" pitchFamily="34" charset="0"/>
              </a:rPr>
              <a:t>here you get to work on a variety of different skills. It adapts to your level: if it’s too easy, the exercises get more difficult, but if you’re struggling, they get easier.</a:t>
            </a:r>
          </a:p>
          <a:p>
            <a:pPr algn="just"/>
            <a:endParaRPr lang="en-GB" sz="500" b="1">
              <a:latin typeface="Gill Sans MT" panose="020B0502020104020203" pitchFamily="34" charset="0"/>
            </a:endParaRPr>
          </a:p>
          <a:p>
            <a:pPr algn="just"/>
            <a:r>
              <a:rPr lang="en-GB" sz="1050" b="1">
                <a:latin typeface="Gill Sans MT" panose="020B0502020104020203" pitchFamily="34" charset="0"/>
              </a:rPr>
              <a:t>Exam Practice: </a:t>
            </a:r>
            <a:r>
              <a:rPr lang="en-GB" sz="1050">
                <a:latin typeface="Gill Sans MT" panose="020B0502020104020203" pitchFamily="34" charset="0"/>
              </a:rPr>
              <a:t>planning on taking IELTS or a Cambridge exam in the future? Work on the skills you’ll need here.</a:t>
            </a:r>
          </a:p>
          <a:p>
            <a:pPr algn="just"/>
            <a:endParaRPr lang="en-GB" sz="500" b="1">
              <a:latin typeface="Gill Sans MT" panose="020B0502020104020203" pitchFamily="34" charset="0"/>
            </a:endParaRPr>
          </a:p>
          <a:p>
            <a:pPr algn="just"/>
            <a:r>
              <a:rPr lang="en-GB" sz="1050" b="1">
                <a:latin typeface="Gill Sans MT" panose="020B0502020104020203" pitchFamily="34" charset="0"/>
              </a:rPr>
              <a:t>Flash Point: </a:t>
            </a:r>
            <a:r>
              <a:rPr lang="en-GB" sz="1050">
                <a:latin typeface="Gill Sans MT" panose="020B0502020104020203" pitchFamily="34" charset="0"/>
              </a:rPr>
              <a:t>each week you get a 45-minute lesson based on a newspaper article. Each lesson has vocabulary and comprehension questions. You can also access all the previous lessons.</a:t>
            </a:r>
            <a:endParaRPr lang="en-GB" sz="1000">
              <a:latin typeface="Gill Sans MT" panose="020B0502020104020203" pitchFamily="34" charset="0"/>
            </a:endParaRPr>
          </a:p>
        </p:txBody>
      </p:sp>
      <p:pic>
        <p:nvPicPr>
          <p:cNvPr id="21" name="Picture 20">
            <a:extLst>
              <a:ext uri="{FF2B5EF4-FFF2-40B4-BE49-F238E27FC236}">
                <a16:creationId xmlns:a16="http://schemas.microsoft.com/office/drawing/2014/main" id="{16ABDC33-82B4-43BF-90C6-E190F65340D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5000" contrast="-15000"/>
                    </a14:imgEffect>
                  </a14:imgLayer>
                </a14:imgProps>
              </a:ext>
            </a:extLst>
          </a:blip>
          <a:stretch>
            <a:fillRect/>
          </a:stretch>
        </p:blipFill>
        <p:spPr>
          <a:xfrm>
            <a:off x="4637907" y="3024112"/>
            <a:ext cx="1768251" cy="2402790"/>
          </a:xfrm>
          <a:prstGeom prst="rect">
            <a:avLst/>
          </a:prstGeom>
          <a:ln w="57150">
            <a:solidFill>
              <a:schemeClr val="bg1">
                <a:lumMod val="85000"/>
              </a:schemeClr>
            </a:solidFill>
            <a:miter lim="800000"/>
          </a:ln>
        </p:spPr>
      </p:pic>
      <p:sp>
        <p:nvSpPr>
          <p:cNvPr id="22" name="Rectangle 21">
            <a:extLst>
              <a:ext uri="{FF2B5EF4-FFF2-40B4-BE49-F238E27FC236}">
                <a16:creationId xmlns:a16="http://schemas.microsoft.com/office/drawing/2014/main" id="{3F4B4786-9AA4-46C1-95EB-8126B0D76177}"/>
              </a:ext>
            </a:extLst>
          </p:cNvPr>
          <p:cNvSpPr/>
          <p:nvPr/>
        </p:nvSpPr>
        <p:spPr>
          <a:xfrm>
            <a:off x="503227" y="6758929"/>
            <a:ext cx="5952265" cy="1028487"/>
          </a:xfrm>
          <a:prstGeom prst="rect">
            <a:avLst/>
          </a:prstGeom>
        </p:spPr>
        <p:txBody>
          <a:bodyPr wrap="square" lIns="91440" tIns="45720" rIns="91440" bIns="45720" anchor="t">
            <a:spAutoFit/>
          </a:bodyPr>
          <a:lstStyle/>
          <a:p>
            <a:pPr>
              <a:spcAft>
                <a:spcPts val="1000"/>
              </a:spcAft>
            </a:pPr>
            <a:r>
              <a:rPr lang="en-GB" sz="1050">
                <a:latin typeface="Calibri"/>
                <a:ea typeface="SimSun"/>
                <a:cs typeface="Calibri"/>
              </a:rPr>
              <a:t>Available on the school website, by using the Search option on the home page or looking in Study Zone you can find:</a:t>
            </a:r>
          </a:p>
          <a:p>
            <a:pPr marL="171450" indent="-171450">
              <a:buFont typeface="Arial" panose="020B0604020202020204" pitchFamily="34" charset="0"/>
              <a:buChar char="•"/>
            </a:pPr>
            <a:r>
              <a:rPr lang="en-GB" sz="1050" b="1">
                <a:latin typeface="Calibri"/>
                <a:ea typeface="SimSun"/>
                <a:cs typeface="Calibri"/>
              </a:rPr>
              <a:t>Road to </a:t>
            </a:r>
            <a:r>
              <a:rPr lang="en-GB" sz="1050" b="1" err="1">
                <a:latin typeface="Calibri"/>
                <a:ea typeface="SimSun"/>
                <a:cs typeface="Calibri"/>
              </a:rPr>
              <a:t>Ielts</a:t>
            </a:r>
            <a:r>
              <a:rPr lang="en-GB" sz="1050" b="1">
                <a:latin typeface="Calibri"/>
                <a:ea typeface="SimSun"/>
                <a:cs typeface="Calibri"/>
              </a:rPr>
              <a:t>  - </a:t>
            </a:r>
            <a:r>
              <a:rPr lang="en-GB" sz="1050" b="1" err="1">
                <a:latin typeface="Calibri"/>
                <a:ea typeface="SimSun"/>
                <a:cs typeface="Calibri"/>
              </a:rPr>
              <a:t>Ielts</a:t>
            </a:r>
            <a:r>
              <a:rPr lang="en-GB" sz="1050" b="1">
                <a:latin typeface="Calibri"/>
                <a:ea typeface="SimSun"/>
                <a:cs typeface="Calibri"/>
              </a:rPr>
              <a:t> exam practice and skills development</a:t>
            </a:r>
          </a:p>
          <a:p>
            <a:pPr marL="171450" indent="-171450">
              <a:buFont typeface="Arial" panose="020B0604020202020204" pitchFamily="34" charset="0"/>
              <a:buChar char="•"/>
            </a:pPr>
            <a:r>
              <a:rPr lang="en-GB" sz="1050" b="1">
                <a:latin typeface="Calibri"/>
                <a:ea typeface="SimSun"/>
                <a:cs typeface="Calibri"/>
              </a:rPr>
              <a:t>General grammar, vocabulary, listening, pronunciation and writing materials</a:t>
            </a:r>
          </a:p>
          <a:p>
            <a:pPr marL="171450" indent="-171450">
              <a:buFont typeface="Arial" panose="020B0604020202020204" pitchFamily="34" charset="0"/>
              <a:buChar char="•"/>
            </a:pPr>
            <a:r>
              <a:rPr lang="en-GB" sz="1050" b="1">
                <a:latin typeface="Calibri"/>
                <a:ea typeface="SimSun"/>
                <a:cs typeface="Calibri"/>
              </a:rPr>
              <a:t>Links to newspapers and magazines and business and work English websites</a:t>
            </a:r>
            <a:endParaRPr lang="en-GB" sz="1050" b="1">
              <a:latin typeface="Calibri" panose="020F0502020204030204" pitchFamily="34" charset="0"/>
              <a:ea typeface="SimSun" panose="02010600030101010101" pitchFamily="2" charset="-122"/>
              <a:cs typeface="Calibri"/>
            </a:endParaRPr>
          </a:p>
        </p:txBody>
      </p:sp>
      <p:sp>
        <p:nvSpPr>
          <p:cNvPr id="23" name="TextBox 22">
            <a:extLst>
              <a:ext uri="{FF2B5EF4-FFF2-40B4-BE49-F238E27FC236}">
                <a16:creationId xmlns:a16="http://schemas.microsoft.com/office/drawing/2014/main" id="{467DC2FF-6ADC-46E2-A9AF-7159148C4686}"/>
              </a:ext>
            </a:extLst>
          </p:cNvPr>
          <p:cNvSpPr txBox="1"/>
          <p:nvPr/>
        </p:nvSpPr>
        <p:spPr>
          <a:xfrm>
            <a:off x="503225" y="5569396"/>
            <a:ext cx="6005155" cy="977191"/>
          </a:xfrm>
          <a:prstGeom prst="rect">
            <a:avLst/>
          </a:prstGeom>
          <a:noFill/>
        </p:spPr>
        <p:txBody>
          <a:bodyPr wrap="square" lIns="91440" tIns="45720" rIns="91440" bIns="45720" rtlCol="0" anchor="t">
            <a:spAutoFit/>
          </a:bodyPr>
          <a:lstStyle/>
          <a:p>
            <a:pPr algn="just"/>
            <a:r>
              <a:rPr lang="en-GB" sz="1150"/>
              <a:t>Apart from the Study page, you can do extra work on the Progress page. This work is directed to you by the programme in response to work you’ve already done. It contains lessons that e-learning recommends based on your previous performance or topics in which you have shown an interest. Teachers may also assign e-learning homework here.</a:t>
            </a:r>
          </a:p>
          <a:p>
            <a:pPr algn="just"/>
            <a:r>
              <a:rPr lang="en-GB" sz="1150" b="1">
                <a:cs typeface="Calibri"/>
              </a:rPr>
              <a:t>Username = your </a:t>
            </a:r>
            <a:r>
              <a:rPr lang="en-GB" sz="1150" b="1" err="1">
                <a:cs typeface="Calibri"/>
              </a:rPr>
              <a:t>elc</a:t>
            </a:r>
            <a:r>
              <a:rPr lang="en-GB" sz="1150" b="1">
                <a:cs typeface="Calibri"/>
              </a:rPr>
              <a:t> student number  Password = your </a:t>
            </a:r>
            <a:r>
              <a:rPr lang="en-GB" sz="1150" b="1" err="1">
                <a:cs typeface="Calibri"/>
              </a:rPr>
              <a:t>elc</a:t>
            </a:r>
            <a:r>
              <a:rPr lang="en-GB" sz="1150" b="1">
                <a:cs typeface="Calibri"/>
              </a:rPr>
              <a:t> student number</a:t>
            </a:r>
          </a:p>
        </p:txBody>
      </p:sp>
      <p:sp>
        <p:nvSpPr>
          <p:cNvPr id="24" name="TextBox 23">
            <a:extLst>
              <a:ext uri="{FF2B5EF4-FFF2-40B4-BE49-F238E27FC236}">
                <a16:creationId xmlns:a16="http://schemas.microsoft.com/office/drawing/2014/main" id="{E42C20F5-15BD-48F8-BD91-B2F25E264640}"/>
              </a:ext>
            </a:extLst>
          </p:cNvPr>
          <p:cNvSpPr txBox="1"/>
          <p:nvPr/>
        </p:nvSpPr>
        <p:spPr>
          <a:xfrm>
            <a:off x="450062" y="6479081"/>
            <a:ext cx="5952267" cy="369332"/>
          </a:xfrm>
          <a:prstGeom prst="rect">
            <a:avLst/>
          </a:prstGeom>
          <a:noFill/>
        </p:spPr>
        <p:txBody>
          <a:bodyPr wrap="square" rtlCol="0">
            <a:spAutoFit/>
          </a:bodyPr>
          <a:lstStyle/>
          <a:p>
            <a:r>
              <a:rPr lang="en-GB" b="1">
                <a:latin typeface="Gill Sans MT" panose="020B0502020104020203" pitchFamily="34" charset="0"/>
              </a:rPr>
              <a:t>OTHER RESOURCES</a:t>
            </a:r>
          </a:p>
        </p:txBody>
      </p:sp>
      <p:sp>
        <p:nvSpPr>
          <p:cNvPr id="27" name="TextBox 26">
            <a:extLst>
              <a:ext uri="{FF2B5EF4-FFF2-40B4-BE49-F238E27FC236}">
                <a16:creationId xmlns:a16="http://schemas.microsoft.com/office/drawing/2014/main" id="{32F5941F-B270-4C2B-876C-3248094108B1}"/>
              </a:ext>
            </a:extLst>
          </p:cNvPr>
          <p:cNvSpPr txBox="1"/>
          <p:nvPr/>
        </p:nvSpPr>
        <p:spPr>
          <a:xfrm>
            <a:off x="590648" y="8132804"/>
            <a:ext cx="4237830" cy="446276"/>
          </a:xfrm>
          <a:prstGeom prst="rect">
            <a:avLst/>
          </a:prstGeom>
          <a:noFill/>
        </p:spPr>
        <p:txBody>
          <a:bodyPr wrap="square" rtlCol="0">
            <a:spAutoFit/>
          </a:bodyPr>
          <a:lstStyle/>
          <a:p>
            <a:pPr algn="just"/>
            <a:r>
              <a:rPr lang="en-GB" sz="1200" b="1">
                <a:latin typeface="Gill Sans MT" panose="020B0502020104020203" pitchFamily="34" charset="0"/>
              </a:rPr>
              <a:t>DICTIONARIES</a:t>
            </a:r>
          </a:p>
          <a:p>
            <a:pPr algn="just"/>
            <a:r>
              <a:rPr lang="en-GB" sz="1100"/>
              <a:t>Each classroom has 6 English to English dictionaries for students to use.</a:t>
            </a:r>
          </a:p>
        </p:txBody>
      </p:sp>
      <p:sp>
        <p:nvSpPr>
          <p:cNvPr id="28" name="TextBox 27">
            <a:extLst>
              <a:ext uri="{FF2B5EF4-FFF2-40B4-BE49-F238E27FC236}">
                <a16:creationId xmlns:a16="http://schemas.microsoft.com/office/drawing/2014/main" id="{82819A38-8095-4087-AC4A-C83EB23C04A1}"/>
              </a:ext>
            </a:extLst>
          </p:cNvPr>
          <p:cNvSpPr txBox="1"/>
          <p:nvPr/>
        </p:nvSpPr>
        <p:spPr>
          <a:xfrm>
            <a:off x="590648" y="9265689"/>
            <a:ext cx="5676704" cy="261610"/>
          </a:xfrm>
          <a:prstGeom prst="rect">
            <a:avLst/>
          </a:prstGeom>
          <a:noFill/>
        </p:spPr>
        <p:txBody>
          <a:bodyPr wrap="square" rtlCol="0">
            <a:spAutoFit/>
          </a:bodyPr>
          <a:lstStyle/>
          <a:p>
            <a:endParaRPr lang="en-GB" sz="1100"/>
          </a:p>
        </p:txBody>
      </p:sp>
      <p:sp>
        <p:nvSpPr>
          <p:cNvPr id="17" name="TextBox 16">
            <a:extLst>
              <a:ext uri="{FF2B5EF4-FFF2-40B4-BE49-F238E27FC236}">
                <a16:creationId xmlns:a16="http://schemas.microsoft.com/office/drawing/2014/main" id="{30EBDA77-7C0E-41EA-9E02-E9E654270795}"/>
              </a:ext>
            </a:extLst>
          </p:cNvPr>
          <p:cNvSpPr txBox="1"/>
          <p:nvPr/>
        </p:nvSpPr>
        <p:spPr>
          <a:xfrm>
            <a:off x="590648" y="8584756"/>
            <a:ext cx="5676704" cy="615553"/>
          </a:xfrm>
          <a:prstGeom prst="rect">
            <a:avLst/>
          </a:prstGeom>
          <a:noFill/>
        </p:spPr>
        <p:txBody>
          <a:bodyPr wrap="square" rtlCol="0">
            <a:spAutoFit/>
          </a:bodyPr>
          <a:lstStyle/>
          <a:p>
            <a:r>
              <a:rPr lang="en-GB" sz="1200" b="1">
                <a:latin typeface="Gill Sans MT" panose="020B0502020104020203" pitchFamily="34" charset="0"/>
              </a:rPr>
              <a:t>APPLE TVs &amp; IPADS</a:t>
            </a:r>
          </a:p>
          <a:p>
            <a:r>
              <a:rPr lang="en-GB" sz="1100"/>
              <a:t>Teachers can use Apple TV and iPads to show Internet content such as YouTube and BBC iPlayer and other digital teaching materials on the flat screen TVs in each classroom </a:t>
            </a:r>
          </a:p>
        </p:txBody>
      </p:sp>
    </p:spTree>
    <p:extLst>
      <p:ext uri="{BB962C8B-B14F-4D97-AF65-F5344CB8AC3E}">
        <p14:creationId xmlns:p14="http://schemas.microsoft.com/office/powerpoint/2010/main" val="420230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E53DD9-F62F-4297-B006-0CB4325CA3CF}"/>
              </a:ext>
            </a:extLst>
          </p:cNvPr>
          <p:cNvSpPr txBox="1"/>
          <p:nvPr/>
        </p:nvSpPr>
        <p:spPr>
          <a:xfrm>
            <a:off x="260798" y="182361"/>
            <a:ext cx="6336405" cy="292388"/>
          </a:xfrm>
          <a:prstGeom prst="rect">
            <a:avLst/>
          </a:prstGeom>
          <a:noFill/>
        </p:spPr>
        <p:txBody>
          <a:bodyPr wrap="square" rtlCol="0">
            <a:spAutoFit/>
          </a:bodyPr>
          <a:lstStyle/>
          <a:p>
            <a:pPr algn="ctr"/>
            <a:r>
              <a:rPr lang="en-GB" sz="1300" spc="300">
                <a:latin typeface="Gill Sans MT" panose="020B0502020104020203" pitchFamily="34" charset="0"/>
              </a:rPr>
              <a:t>LIFESTYLE</a:t>
            </a:r>
          </a:p>
        </p:txBody>
      </p:sp>
      <p:sp>
        <p:nvSpPr>
          <p:cNvPr id="10" name="TextBox 9">
            <a:extLst>
              <a:ext uri="{FF2B5EF4-FFF2-40B4-BE49-F238E27FC236}">
                <a16:creationId xmlns:a16="http://schemas.microsoft.com/office/drawing/2014/main" id="{BBD35191-CE09-4467-8276-0BE14A9E6499}"/>
              </a:ext>
            </a:extLst>
          </p:cNvPr>
          <p:cNvSpPr txBox="1"/>
          <p:nvPr/>
        </p:nvSpPr>
        <p:spPr>
          <a:xfrm>
            <a:off x="260798" y="400805"/>
            <a:ext cx="6336405" cy="492443"/>
          </a:xfrm>
          <a:prstGeom prst="rect">
            <a:avLst/>
          </a:prstGeom>
          <a:noFill/>
        </p:spPr>
        <p:txBody>
          <a:bodyPr wrap="square" rtlCol="0">
            <a:spAutoFit/>
          </a:bodyPr>
          <a:lstStyle/>
          <a:p>
            <a:pPr algn="ctr"/>
            <a:r>
              <a:rPr lang="en-GB" sz="2600" b="1">
                <a:latin typeface="Gill Sans MT" panose="020B0502020104020203" pitchFamily="34" charset="0"/>
              </a:rPr>
              <a:t>CULTURAL AWARENESS</a:t>
            </a:r>
          </a:p>
        </p:txBody>
      </p:sp>
      <p:sp>
        <p:nvSpPr>
          <p:cNvPr id="15" name="Rectangle 14">
            <a:extLst>
              <a:ext uri="{FF2B5EF4-FFF2-40B4-BE49-F238E27FC236}">
                <a16:creationId xmlns:a16="http://schemas.microsoft.com/office/drawing/2014/main" id="{53866161-C15B-4E92-B754-3FB6F6EFE86F}"/>
              </a:ext>
            </a:extLst>
          </p:cNvPr>
          <p:cNvSpPr/>
          <p:nvPr/>
        </p:nvSpPr>
        <p:spPr>
          <a:xfrm>
            <a:off x="986589" y="943008"/>
            <a:ext cx="4884821" cy="275588"/>
          </a:xfrm>
          <a:prstGeom prst="rect">
            <a:avLst/>
          </a:prstGeom>
        </p:spPr>
        <p:txBody>
          <a:bodyPr wrap="square">
            <a:spAutoFit/>
          </a:bodyPr>
          <a:lstStyle/>
          <a:p>
            <a:pPr algn="ctr">
              <a:lnSpc>
                <a:spcPct val="115000"/>
              </a:lnSpc>
              <a:spcAft>
                <a:spcPts val="1000"/>
              </a:spcAft>
            </a:pPr>
            <a:r>
              <a:rPr lang="en-GB" sz="1100">
                <a:latin typeface="Calibri" panose="020F0502020204030204" pitchFamily="34" charset="0"/>
                <a:ea typeface="Calibri" panose="020F0502020204030204" pitchFamily="34" charset="0"/>
                <a:cs typeface="Calibri" panose="020F0502020204030204" pitchFamily="34" charset="0"/>
              </a:rPr>
              <a:t>Here is some information to help you adapt to life in Britain.</a:t>
            </a:r>
            <a:endParaRPr lang="en-GB" sz="110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D3F12780-8D87-4DEF-9AA1-AFDCC965FF96}"/>
              </a:ext>
            </a:extLst>
          </p:cNvPr>
          <p:cNvSpPr/>
          <p:nvPr/>
        </p:nvSpPr>
        <p:spPr>
          <a:xfrm>
            <a:off x="547615" y="1814054"/>
            <a:ext cx="5967046" cy="1672367"/>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235B19A-4BA2-4CD7-82E3-BC504F7789D9}"/>
              </a:ext>
            </a:extLst>
          </p:cNvPr>
          <p:cNvSpPr txBox="1"/>
          <p:nvPr/>
        </p:nvSpPr>
        <p:spPr>
          <a:xfrm>
            <a:off x="626579" y="1834629"/>
            <a:ext cx="5809118" cy="1308050"/>
          </a:xfrm>
          <a:prstGeom prst="rect">
            <a:avLst/>
          </a:prstGeom>
          <a:noFill/>
        </p:spPr>
        <p:txBody>
          <a:bodyPr wrap="square" rtlCol="0">
            <a:spAutoFit/>
          </a:bodyPr>
          <a:lstStyle/>
          <a:p>
            <a:pPr algn="just"/>
            <a:r>
              <a:rPr lang="en-GB" sz="1200" b="1">
                <a:latin typeface="Gill Sans MT" panose="020B0502020104020203" pitchFamily="34" charset="0"/>
              </a:rPr>
              <a:t>Meeting new people:</a:t>
            </a:r>
            <a:endParaRPr lang="en-GB" sz="1100"/>
          </a:p>
          <a:p>
            <a:pPr marL="171450" indent="-171450" algn="just">
              <a:buFont typeface="Arial" panose="020B0604020202020204" pitchFamily="34" charset="0"/>
              <a:buChar char="•"/>
            </a:pPr>
            <a:endParaRPr lang="en-GB" sz="1200"/>
          </a:p>
          <a:p>
            <a:pPr marL="171450" indent="-171450" algn="just">
              <a:buFont typeface="Arial" panose="020B0604020202020204" pitchFamily="34" charset="0"/>
              <a:buChar char="•"/>
            </a:pPr>
            <a:r>
              <a:rPr lang="en-GB" sz="1100"/>
              <a:t>Leave some space between yourself and the other person while you’re talking.</a:t>
            </a:r>
          </a:p>
          <a:p>
            <a:pPr marL="171450" indent="-171450" algn="just">
              <a:buFont typeface="Arial" panose="020B0604020202020204" pitchFamily="34" charset="0"/>
              <a:buChar char="•"/>
            </a:pPr>
            <a:endParaRPr lang="en-GB" sz="1100"/>
          </a:p>
          <a:p>
            <a:pPr marL="171450" indent="-171450" algn="just">
              <a:buFont typeface="Arial" panose="020B0604020202020204" pitchFamily="34" charset="0"/>
              <a:buChar char="•"/>
            </a:pPr>
            <a:r>
              <a:rPr lang="en-GB" sz="1100"/>
              <a:t>Maintain eye contact, but do not stare.</a:t>
            </a:r>
          </a:p>
          <a:p>
            <a:pPr marL="171450" indent="-171450" algn="just">
              <a:buFont typeface="Arial" panose="020B0604020202020204" pitchFamily="34" charset="0"/>
              <a:buChar char="•"/>
            </a:pPr>
            <a:endParaRPr lang="en-GB" sz="1100"/>
          </a:p>
          <a:p>
            <a:pPr marL="171450" indent="-171450" algn="just">
              <a:buFont typeface="Arial" panose="020B0604020202020204" pitchFamily="34" charset="0"/>
              <a:buChar char="•"/>
            </a:pPr>
            <a:r>
              <a:rPr lang="en-GB" sz="1100"/>
              <a:t>When someone asks, ‘</a:t>
            </a:r>
            <a:r>
              <a:rPr lang="en-GB" sz="1100" b="1"/>
              <a:t>How are you?’, </a:t>
            </a:r>
            <a:r>
              <a:rPr lang="en-GB" sz="1100"/>
              <a:t>after you say, ‘</a:t>
            </a:r>
            <a:r>
              <a:rPr lang="en-GB" sz="1100" b="1"/>
              <a:t>Fine, thanks</a:t>
            </a:r>
            <a:r>
              <a:rPr lang="en-GB" sz="1100"/>
              <a:t>’, it’s polite to ask  </a:t>
            </a:r>
            <a:r>
              <a:rPr lang="en-GB" sz="1100" b="1"/>
              <a:t>‘And you?’</a:t>
            </a:r>
            <a:endParaRPr lang="en-GB" sz="1100"/>
          </a:p>
        </p:txBody>
      </p:sp>
      <p:sp>
        <p:nvSpPr>
          <p:cNvPr id="18" name="TextBox 17">
            <a:extLst>
              <a:ext uri="{FF2B5EF4-FFF2-40B4-BE49-F238E27FC236}">
                <a16:creationId xmlns:a16="http://schemas.microsoft.com/office/drawing/2014/main" id="{BA21E672-5183-46DE-B51D-2C4C4F5C1EAC}"/>
              </a:ext>
            </a:extLst>
          </p:cNvPr>
          <p:cNvSpPr txBox="1"/>
          <p:nvPr/>
        </p:nvSpPr>
        <p:spPr>
          <a:xfrm>
            <a:off x="465075" y="1492363"/>
            <a:ext cx="2278126" cy="276999"/>
          </a:xfrm>
          <a:prstGeom prst="rect">
            <a:avLst/>
          </a:prstGeom>
          <a:noFill/>
        </p:spPr>
        <p:txBody>
          <a:bodyPr wrap="square" rtlCol="0">
            <a:spAutoFit/>
          </a:bodyPr>
          <a:lstStyle/>
          <a:p>
            <a:pPr algn="just"/>
            <a:r>
              <a:rPr lang="en-GB" sz="1200" b="1">
                <a:latin typeface="Gill Sans MT" panose="020B0502020104020203" pitchFamily="34" charset="0"/>
              </a:rPr>
              <a:t>DO IT THE BRITISH WAY:</a:t>
            </a:r>
            <a:endParaRPr lang="en-GB" sz="1200"/>
          </a:p>
        </p:txBody>
      </p:sp>
      <p:sp>
        <p:nvSpPr>
          <p:cNvPr id="19" name="Rectangle 18">
            <a:extLst>
              <a:ext uri="{FF2B5EF4-FFF2-40B4-BE49-F238E27FC236}">
                <a16:creationId xmlns:a16="http://schemas.microsoft.com/office/drawing/2014/main" id="{7BD8D19E-8F59-4B5F-A0EA-DC3BCFA5A2BF}"/>
              </a:ext>
            </a:extLst>
          </p:cNvPr>
          <p:cNvSpPr/>
          <p:nvPr/>
        </p:nvSpPr>
        <p:spPr>
          <a:xfrm>
            <a:off x="547615" y="3695599"/>
            <a:ext cx="5967046" cy="2861630"/>
          </a:xfrm>
          <a:prstGeom prst="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5871590-977B-40EC-90C8-7AE33A78BE40}"/>
              </a:ext>
            </a:extLst>
          </p:cNvPr>
          <p:cNvSpPr txBox="1"/>
          <p:nvPr/>
        </p:nvSpPr>
        <p:spPr>
          <a:xfrm>
            <a:off x="626579" y="3795281"/>
            <a:ext cx="5809118" cy="2662267"/>
          </a:xfrm>
          <a:prstGeom prst="rect">
            <a:avLst/>
          </a:prstGeom>
          <a:noFill/>
        </p:spPr>
        <p:txBody>
          <a:bodyPr wrap="square" rtlCol="0">
            <a:spAutoFit/>
          </a:bodyPr>
          <a:lstStyle/>
          <a:p>
            <a:pPr algn="just"/>
            <a:r>
              <a:rPr lang="en-GB" sz="1200" b="1">
                <a:latin typeface="Gill Sans MT" panose="020B0502020104020203" pitchFamily="34" charset="0"/>
              </a:rPr>
              <a:t>Going to someone’s house:</a:t>
            </a:r>
          </a:p>
          <a:p>
            <a:pPr algn="just"/>
            <a:endParaRPr lang="en-GB" sz="600">
              <a:latin typeface="Gill Sans MT" panose="020B0502020104020203" pitchFamily="34" charset="0"/>
            </a:endParaRPr>
          </a:p>
          <a:p>
            <a:pPr marL="171450" indent="-171450" algn="just">
              <a:buFont typeface="Arial" panose="020B0604020202020204" pitchFamily="34" charset="0"/>
              <a:buChar char="•"/>
            </a:pPr>
            <a:r>
              <a:rPr lang="en-GB" sz="1100"/>
              <a:t>If you are invited to someone’s house for dinner, arrive a little later than stated (5-10 minutes). Sometimes the invitation will say, for example, 7.30 for 8. This means that you will start eating at 8 and so you should arrive anytime between 7.30 and 8.</a:t>
            </a:r>
          </a:p>
          <a:p>
            <a:pPr marL="171450" indent="-171450" algn="just">
              <a:buFont typeface="Arial" panose="020B0604020202020204" pitchFamily="34" charset="0"/>
              <a:buChar char="•"/>
            </a:pPr>
            <a:endParaRPr lang="en-GB" sz="1100"/>
          </a:p>
          <a:p>
            <a:pPr marL="171450" indent="-171450" algn="just">
              <a:buFont typeface="Arial" panose="020B0604020202020204" pitchFamily="34" charset="0"/>
              <a:buChar char="•"/>
            </a:pPr>
            <a:r>
              <a:rPr lang="en-GB" sz="1100"/>
              <a:t>It is also a good idea to take a small gift, such as a bottle of wine or chocolates. British people often open presents immediately.</a:t>
            </a:r>
          </a:p>
          <a:p>
            <a:pPr marL="171450" indent="-171450" algn="just">
              <a:buFont typeface="Arial" panose="020B0604020202020204" pitchFamily="34" charset="0"/>
              <a:buChar char="•"/>
            </a:pPr>
            <a:endParaRPr lang="en-GB" sz="1100"/>
          </a:p>
          <a:p>
            <a:pPr marL="171450" indent="-171450" algn="just">
              <a:buFont typeface="Arial" panose="020B0604020202020204" pitchFamily="34" charset="0"/>
              <a:buChar char="•"/>
            </a:pPr>
            <a:r>
              <a:rPr lang="en-GB" sz="1100"/>
              <a:t>If you are invited to a party you can arrive up to an hour after the time stated. You should take something for people to drink. If you are invited to a formal meeting, arrive at least 5 minutes before the time stated.</a:t>
            </a:r>
          </a:p>
          <a:p>
            <a:pPr marL="171450" indent="-171450" algn="just">
              <a:buFont typeface="Arial" panose="020B0604020202020204" pitchFamily="34" charset="0"/>
              <a:buChar char="•"/>
            </a:pPr>
            <a:endParaRPr lang="en-GB" sz="1100"/>
          </a:p>
          <a:p>
            <a:pPr marL="171450" indent="-171450" algn="just">
              <a:buFont typeface="Arial" panose="020B0604020202020204" pitchFamily="34" charset="0"/>
              <a:buChar char="•"/>
            </a:pPr>
            <a:r>
              <a:rPr lang="en-GB" sz="1100"/>
              <a:t>If you visit someone’s house, you will not need to take off your shoes when going in but this depends on the family. If you are not sure, then just ask. </a:t>
            </a:r>
          </a:p>
        </p:txBody>
      </p:sp>
      <p:sp>
        <p:nvSpPr>
          <p:cNvPr id="21" name="Rectangle 20">
            <a:extLst>
              <a:ext uri="{FF2B5EF4-FFF2-40B4-BE49-F238E27FC236}">
                <a16:creationId xmlns:a16="http://schemas.microsoft.com/office/drawing/2014/main" id="{58784B9B-BDF3-454E-9750-B6B4F75C5392}"/>
              </a:ext>
            </a:extLst>
          </p:cNvPr>
          <p:cNvSpPr/>
          <p:nvPr/>
        </p:nvSpPr>
        <p:spPr>
          <a:xfrm>
            <a:off x="547615" y="6766407"/>
            <a:ext cx="5967046" cy="2490327"/>
          </a:xfrm>
          <a:prstGeom prst="rect">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E68C297-5FAA-4C94-AEAA-F49085402899}"/>
              </a:ext>
            </a:extLst>
          </p:cNvPr>
          <p:cNvSpPr txBox="1"/>
          <p:nvPr/>
        </p:nvSpPr>
        <p:spPr>
          <a:xfrm>
            <a:off x="626579" y="6888439"/>
            <a:ext cx="5809118" cy="2231380"/>
          </a:xfrm>
          <a:prstGeom prst="rect">
            <a:avLst/>
          </a:prstGeom>
          <a:noFill/>
        </p:spPr>
        <p:txBody>
          <a:bodyPr wrap="square" rtlCol="0">
            <a:spAutoFit/>
          </a:bodyPr>
          <a:lstStyle/>
          <a:p>
            <a:pPr algn="just"/>
            <a:r>
              <a:rPr lang="en-GB" sz="1200" b="1">
                <a:latin typeface="Gill Sans MT" panose="020B0502020104020203" pitchFamily="34" charset="0"/>
              </a:rPr>
              <a:t>Going out:</a:t>
            </a:r>
          </a:p>
          <a:p>
            <a:pPr algn="just"/>
            <a:endParaRPr lang="en-GB" sz="600">
              <a:latin typeface="Gill Sans MT" panose="020B0502020104020203" pitchFamily="34" charset="0"/>
            </a:endParaRPr>
          </a:p>
          <a:p>
            <a:pPr marL="171450" indent="-171450" algn="just">
              <a:buFont typeface="Arial" panose="020B0604020202020204" pitchFamily="34" charset="0"/>
              <a:buChar char="•"/>
            </a:pPr>
            <a:r>
              <a:rPr lang="en-GB" sz="1100"/>
              <a:t>When buying things or asking for things, it is important to be polite. You should always say “</a:t>
            </a:r>
            <a:r>
              <a:rPr lang="en-GB" sz="1100" b="1"/>
              <a:t>Excuse me”</a:t>
            </a:r>
            <a:r>
              <a:rPr lang="en-GB" sz="1100"/>
              <a:t>, when starting the conversation. You should also say “</a:t>
            </a:r>
            <a:r>
              <a:rPr lang="en-GB" sz="1100" b="1"/>
              <a:t>Could/Can I have…..please</a:t>
            </a:r>
            <a:r>
              <a:rPr lang="en-GB" sz="1100"/>
              <a:t>”. Remember always to say “</a:t>
            </a:r>
            <a:r>
              <a:rPr lang="en-GB" sz="1100" b="1"/>
              <a:t>Thank you</a:t>
            </a:r>
            <a:r>
              <a:rPr lang="en-GB" sz="1100"/>
              <a:t>” when you receive something. </a:t>
            </a:r>
          </a:p>
          <a:p>
            <a:pPr algn="just"/>
            <a:endParaRPr lang="en-GB" sz="1100"/>
          </a:p>
          <a:p>
            <a:pPr marL="171450" indent="-171450" algn="just">
              <a:buFont typeface="Arial" panose="020B0604020202020204" pitchFamily="34" charset="0"/>
              <a:buChar char="•"/>
            </a:pPr>
            <a:r>
              <a:rPr lang="en-GB" sz="1100"/>
              <a:t>In pubs, cafes and clubs it is normal to pay for your drinks when you order them. Pubs normally close at 11pm, clubs between 2 and 4am. If you go to a pub or café, it’s expected of you to buy at least one drink. </a:t>
            </a:r>
          </a:p>
          <a:p>
            <a:pPr marL="171450" indent="-171450" algn="just">
              <a:buFont typeface="Arial" panose="020B0604020202020204" pitchFamily="34" charset="0"/>
              <a:buChar char="•"/>
            </a:pPr>
            <a:endParaRPr lang="en-GB" sz="1100"/>
          </a:p>
          <a:p>
            <a:pPr marL="171450" indent="-171450" algn="just">
              <a:buFont typeface="Arial" panose="020B0604020202020204" pitchFamily="34" charset="0"/>
              <a:buChar char="•"/>
            </a:pPr>
            <a:r>
              <a:rPr lang="en-GB" sz="1100"/>
              <a:t>It’s normal to tip about 10% in a restaurant (if you are happy with the service) and the service is not already included in the bill, but not when buying takeaway food. You don’t need to give a taxi driver a tip but some people give them about £1 or tell them to keep the change.</a:t>
            </a:r>
          </a:p>
        </p:txBody>
      </p:sp>
      <p:sp>
        <p:nvSpPr>
          <p:cNvPr id="24" name="Slide Number Placeholder 4">
            <a:extLst>
              <a:ext uri="{FF2B5EF4-FFF2-40B4-BE49-F238E27FC236}">
                <a16:creationId xmlns:a16="http://schemas.microsoft.com/office/drawing/2014/main" id="{0D3AB5E8-3494-4E2E-BB2E-C3D1BE9DEDFA}"/>
              </a:ext>
            </a:extLst>
          </p:cNvPr>
          <p:cNvSpPr>
            <a:spLocks noGrp="1"/>
          </p:cNvSpPr>
          <p:nvPr>
            <p:ph type="sldNum" sz="quarter" idx="12"/>
          </p:nvPr>
        </p:nvSpPr>
        <p:spPr>
          <a:xfrm>
            <a:off x="5212080" y="9467958"/>
            <a:ext cx="1543050" cy="527403"/>
          </a:xfrm>
        </p:spPr>
        <p:txBody>
          <a:bodyPr/>
          <a:lstStyle/>
          <a:p>
            <a:fld id="{F4B54143-4A7D-48E2-B99E-606F831BC0BC}" type="slidenum">
              <a:rPr lang="en-GB" smtClean="0"/>
              <a:t>9</a:t>
            </a:fld>
            <a:endParaRPr lang="en-GB"/>
          </a:p>
        </p:txBody>
      </p:sp>
    </p:spTree>
    <p:extLst>
      <p:ext uri="{BB962C8B-B14F-4D97-AF65-F5344CB8AC3E}">
        <p14:creationId xmlns:p14="http://schemas.microsoft.com/office/powerpoint/2010/main" val="2832778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A3EF007CBA1A4DA00606465629CFEA" ma:contentTypeVersion="16" ma:contentTypeDescription="Create a new document." ma:contentTypeScope="" ma:versionID="5222b13bc3db0d2ed048be6472869b10">
  <xsd:schema xmlns:xsd="http://www.w3.org/2001/XMLSchema" xmlns:xs="http://www.w3.org/2001/XMLSchema" xmlns:p="http://schemas.microsoft.com/office/2006/metadata/properties" xmlns:ns2="91ce9171-fff5-4516-bd03-72fffc851d57" xmlns:ns3="a23baa35-3b40-4312-89bd-4eb27925b5b7" xmlns:ns4="36b8b556-6cd0-4d56-bde9-7f22fd4f3714" targetNamespace="http://schemas.microsoft.com/office/2006/metadata/properties" ma:root="true" ma:fieldsID="c33d2390d7cd76c3af8d0e09e0ac98a0" ns2:_="" ns3:_="" ns4:_="">
    <xsd:import namespace="91ce9171-fff5-4516-bd03-72fffc851d57"/>
    <xsd:import namespace="a23baa35-3b40-4312-89bd-4eb27925b5b7"/>
    <xsd:import namespace="36b8b556-6cd0-4d56-bde9-7f22fd4f3714"/>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_Flow_SignoffStatus"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e9171-fff5-4516-bd03-72fffc851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f1e812-87b5-401b-b1a8-872416be2d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3baa35-3b40-4312-89bd-4eb27925b5b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b8b556-6cd0-4d56-bde9-7f22fd4f371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eb97c05-3500-4314-8c1e-1914ebc6c4ac}" ma:internalName="TaxCatchAll" ma:showField="CatchAllData" ma:web="36b8b556-6cd0-4d56-bde9-7f22fd4f3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91ce9171-fff5-4516-bd03-72fffc851d57" xsi:nil="true"/>
    <TaxCatchAll xmlns="36b8b556-6cd0-4d56-bde9-7f22fd4f3714" xsi:nil="true"/>
    <lcf76f155ced4ddcb4097134ff3c332f xmlns="91ce9171-fff5-4516-bd03-72fffc851d5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12C46F-94D7-44DA-93F6-3E625878B8DB}">
  <ds:schemaRefs>
    <ds:schemaRef ds:uri="http://schemas.microsoft.com/sharepoint/v3/contenttype/forms"/>
  </ds:schemaRefs>
</ds:datastoreItem>
</file>

<file path=customXml/itemProps2.xml><?xml version="1.0" encoding="utf-8"?>
<ds:datastoreItem xmlns:ds="http://schemas.openxmlformats.org/officeDocument/2006/customXml" ds:itemID="{9E86DD69-9850-4CDE-9DC2-EF79E4E0622A}">
  <ds:schemaRefs>
    <ds:schemaRef ds:uri="36b8b556-6cd0-4d56-bde9-7f22fd4f3714"/>
    <ds:schemaRef ds:uri="91ce9171-fff5-4516-bd03-72fffc851d57"/>
    <ds:schemaRef ds:uri="a23baa35-3b40-4312-89bd-4eb27925b5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1FD650-259D-4109-8AA3-213AC27791C3}">
  <ds:schemaRefs>
    <ds:schemaRef ds:uri="36b8b556-6cd0-4d56-bde9-7f22fd4f3714"/>
    <ds:schemaRef ds:uri="91ce9171-fff5-4516-bd03-72fffc851d57"/>
    <ds:schemaRef ds:uri="a23baa35-3b40-4312-89bd-4eb27925b5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33</Slides>
  <Notes>0</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Rodrigo d'Essen Stacchini</dc:creator>
  <cp:revision>1</cp:revision>
  <cp:lastPrinted>2023-02-23T15:15:37Z</cp:lastPrinted>
  <dcterms:created xsi:type="dcterms:W3CDTF">2019-08-28T07:51:43Z</dcterms:created>
  <dcterms:modified xsi:type="dcterms:W3CDTF">2023-03-08T10:22:53Z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0x01010092A3EF007CBA1A4DA00606465629CFEA</vt:lpwstr>
  </property>
  <property fmtid="{D5CDD505-2E9C-101B-9397-08002B2CF9AE}" pid="3" name="MediaServiceImageTags">
    <vt:lpwstr/>
  </property>
</Properties>
</file>